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83" r:id="rId4"/>
    <p:sldId id="258" r:id="rId5"/>
    <p:sldId id="266" r:id="rId6"/>
    <p:sldId id="267" r:id="rId7"/>
    <p:sldId id="268" r:id="rId8"/>
    <p:sldId id="269" r:id="rId9"/>
    <p:sldId id="282" r:id="rId10"/>
    <p:sldId id="279" r:id="rId11"/>
  </p:sldIdLst>
  <p:sldSz cx="14630400" cy="8229600"/>
  <p:notesSz cx="14630400" cy="8229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46" y="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8487" y="598423"/>
            <a:ext cx="7611109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C000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C000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C000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8015" y="2275141"/>
            <a:ext cx="5817235" cy="4166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C000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617" y="111124"/>
            <a:ext cx="12370117" cy="1607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C000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44370" y="1696402"/>
            <a:ext cx="7230109" cy="3780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youtu.be/0HiY8vnWa7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7536" y="1752600"/>
            <a:ext cx="5450205" cy="67204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45665" marR="5080" indent="-2132965">
              <a:lnSpc>
                <a:spcPct val="106700"/>
              </a:lnSpc>
              <a:spcBef>
                <a:spcPts val="90"/>
              </a:spcBef>
            </a:pPr>
            <a:r>
              <a:rPr sz="4400" b="1" spc="-10" dirty="0">
                <a:solidFill>
                  <a:srgbClr val="CC3300"/>
                </a:solidFill>
              </a:rPr>
              <a:t>CAMPAÑA POR EL EMPLEO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1550" y="0"/>
            <a:ext cx="6038850" cy="82295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5929" y="4476750"/>
            <a:ext cx="3853420" cy="2885300"/>
          </a:xfrm>
          <a:prstGeom prst="rect">
            <a:avLst/>
          </a:prstGeom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1981200" y="3048000"/>
            <a:ext cx="4899464" cy="7360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3950" b="0" i="0">
                <a:solidFill>
                  <a:srgbClr val="C00000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2145665" marR="5080" indent="-2132965">
              <a:lnSpc>
                <a:spcPct val="106700"/>
              </a:lnSpc>
              <a:spcBef>
                <a:spcPts val="90"/>
              </a:spcBef>
            </a:pPr>
            <a:r>
              <a:rPr lang="es-ES" sz="4400" b="1" spc="-10" dirty="0" smtClean="0">
                <a:solidFill>
                  <a:srgbClr val="CC3300"/>
                </a:solidFill>
              </a:rPr>
              <a:t>18  de  mayo  de 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657" y="7328852"/>
            <a:ext cx="2972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https://youtu.be/0HiY8vnWa7o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1774" y="1447800"/>
            <a:ext cx="9458325" cy="5334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3369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Video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72499" y="7143750"/>
            <a:ext cx="1043575" cy="7752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9577" y="2010791"/>
            <a:ext cx="6370955" cy="4846320"/>
            <a:chOff x="429577" y="2010791"/>
            <a:chExt cx="6370955" cy="4846320"/>
          </a:xfrm>
        </p:grpSpPr>
        <p:sp>
          <p:nvSpPr>
            <p:cNvPr id="3" name="object 3"/>
            <p:cNvSpPr/>
            <p:nvPr/>
          </p:nvSpPr>
          <p:spPr>
            <a:xfrm>
              <a:off x="433387" y="2014601"/>
              <a:ext cx="6363335" cy="4838700"/>
            </a:xfrm>
            <a:custGeom>
              <a:avLst/>
              <a:gdLst/>
              <a:ahLst/>
              <a:cxnLst/>
              <a:rect l="l" t="t" r="r" b="b"/>
              <a:pathLst>
                <a:path w="6363334" h="4838700">
                  <a:moveTo>
                    <a:pt x="6196647" y="0"/>
                  </a:moveTo>
                  <a:lnTo>
                    <a:pt x="166115" y="0"/>
                  </a:lnTo>
                  <a:lnTo>
                    <a:pt x="121955" y="5927"/>
                  </a:lnTo>
                  <a:lnTo>
                    <a:pt x="82273" y="22657"/>
                  </a:lnTo>
                  <a:lnTo>
                    <a:pt x="48653" y="48609"/>
                  </a:lnTo>
                  <a:lnTo>
                    <a:pt x="22679" y="82201"/>
                  </a:lnTo>
                  <a:lnTo>
                    <a:pt x="5933" y="121855"/>
                  </a:lnTo>
                  <a:lnTo>
                    <a:pt x="0" y="165988"/>
                  </a:lnTo>
                  <a:lnTo>
                    <a:pt x="0" y="4672584"/>
                  </a:lnTo>
                  <a:lnTo>
                    <a:pt x="5933" y="4716727"/>
                  </a:lnTo>
                  <a:lnTo>
                    <a:pt x="22679" y="4756404"/>
                  </a:lnTo>
                  <a:lnTo>
                    <a:pt x="48653" y="4790027"/>
                  </a:lnTo>
                  <a:lnTo>
                    <a:pt x="82273" y="4816009"/>
                  </a:lnTo>
                  <a:lnTo>
                    <a:pt x="121955" y="4832762"/>
                  </a:lnTo>
                  <a:lnTo>
                    <a:pt x="166115" y="4838700"/>
                  </a:lnTo>
                  <a:lnTo>
                    <a:pt x="6196647" y="4838700"/>
                  </a:lnTo>
                  <a:lnTo>
                    <a:pt x="6240790" y="4832762"/>
                  </a:lnTo>
                  <a:lnTo>
                    <a:pt x="6280467" y="4816009"/>
                  </a:lnTo>
                  <a:lnTo>
                    <a:pt x="6314090" y="4790027"/>
                  </a:lnTo>
                  <a:lnTo>
                    <a:pt x="6340072" y="4756404"/>
                  </a:lnTo>
                  <a:lnTo>
                    <a:pt x="6356826" y="4716727"/>
                  </a:lnTo>
                  <a:lnTo>
                    <a:pt x="6362763" y="4672584"/>
                  </a:lnTo>
                  <a:lnTo>
                    <a:pt x="6362763" y="165988"/>
                  </a:lnTo>
                  <a:lnTo>
                    <a:pt x="6356826" y="121855"/>
                  </a:lnTo>
                  <a:lnTo>
                    <a:pt x="6340072" y="82201"/>
                  </a:lnTo>
                  <a:lnTo>
                    <a:pt x="6314090" y="48609"/>
                  </a:lnTo>
                  <a:lnTo>
                    <a:pt x="6280467" y="22657"/>
                  </a:lnTo>
                  <a:lnTo>
                    <a:pt x="6240790" y="5927"/>
                  </a:lnTo>
                  <a:lnTo>
                    <a:pt x="6196647" y="0"/>
                  </a:lnTo>
                  <a:close/>
                </a:path>
              </a:pathLst>
            </a:custGeom>
            <a:solidFill>
              <a:srgbClr val="E0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3387" y="2014601"/>
              <a:ext cx="6363335" cy="4838700"/>
            </a:xfrm>
            <a:custGeom>
              <a:avLst/>
              <a:gdLst/>
              <a:ahLst/>
              <a:cxnLst/>
              <a:rect l="l" t="t" r="r" b="b"/>
              <a:pathLst>
                <a:path w="6363334" h="4838700">
                  <a:moveTo>
                    <a:pt x="0" y="165988"/>
                  </a:moveTo>
                  <a:lnTo>
                    <a:pt x="5933" y="121855"/>
                  </a:lnTo>
                  <a:lnTo>
                    <a:pt x="22679" y="82201"/>
                  </a:lnTo>
                  <a:lnTo>
                    <a:pt x="48653" y="48609"/>
                  </a:lnTo>
                  <a:lnTo>
                    <a:pt x="82273" y="22657"/>
                  </a:lnTo>
                  <a:lnTo>
                    <a:pt x="121955" y="5927"/>
                  </a:lnTo>
                  <a:lnTo>
                    <a:pt x="166115" y="0"/>
                  </a:lnTo>
                  <a:lnTo>
                    <a:pt x="6196647" y="0"/>
                  </a:lnTo>
                  <a:lnTo>
                    <a:pt x="6240790" y="5927"/>
                  </a:lnTo>
                  <a:lnTo>
                    <a:pt x="6280467" y="22657"/>
                  </a:lnTo>
                  <a:lnTo>
                    <a:pt x="6314090" y="48609"/>
                  </a:lnTo>
                  <a:lnTo>
                    <a:pt x="6340072" y="82201"/>
                  </a:lnTo>
                  <a:lnTo>
                    <a:pt x="6356826" y="121855"/>
                  </a:lnTo>
                  <a:lnTo>
                    <a:pt x="6362763" y="165988"/>
                  </a:lnTo>
                  <a:lnTo>
                    <a:pt x="6362763" y="4672584"/>
                  </a:lnTo>
                  <a:lnTo>
                    <a:pt x="6356826" y="4716727"/>
                  </a:lnTo>
                  <a:lnTo>
                    <a:pt x="6340072" y="4756404"/>
                  </a:lnTo>
                  <a:lnTo>
                    <a:pt x="6314090" y="4790027"/>
                  </a:lnTo>
                  <a:lnTo>
                    <a:pt x="6280467" y="4816009"/>
                  </a:lnTo>
                  <a:lnTo>
                    <a:pt x="6240790" y="4832762"/>
                  </a:lnTo>
                  <a:lnTo>
                    <a:pt x="6196647" y="4838700"/>
                  </a:lnTo>
                  <a:lnTo>
                    <a:pt x="166115" y="4838700"/>
                  </a:lnTo>
                  <a:lnTo>
                    <a:pt x="121955" y="4832762"/>
                  </a:lnTo>
                  <a:lnTo>
                    <a:pt x="82273" y="4816009"/>
                  </a:lnTo>
                  <a:lnTo>
                    <a:pt x="48653" y="4790027"/>
                  </a:lnTo>
                  <a:lnTo>
                    <a:pt x="22679" y="4756404"/>
                  </a:lnTo>
                  <a:lnTo>
                    <a:pt x="5933" y="4716727"/>
                  </a:lnTo>
                  <a:lnTo>
                    <a:pt x="0" y="4672584"/>
                  </a:lnTo>
                  <a:lnTo>
                    <a:pt x="0" y="165988"/>
                  </a:lnTo>
                  <a:close/>
                </a:path>
              </a:pathLst>
            </a:custGeom>
            <a:ln w="7620">
              <a:solidFill>
                <a:srgbClr val="C6C6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316216" y="1458213"/>
            <a:ext cx="7037070" cy="4836795"/>
            <a:chOff x="7316216" y="1458213"/>
            <a:chExt cx="7037070" cy="4836795"/>
          </a:xfrm>
        </p:grpSpPr>
        <p:sp>
          <p:nvSpPr>
            <p:cNvPr id="6" name="object 6"/>
            <p:cNvSpPr/>
            <p:nvPr/>
          </p:nvSpPr>
          <p:spPr>
            <a:xfrm>
              <a:off x="7320026" y="1462023"/>
              <a:ext cx="7029450" cy="4829175"/>
            </a:xfrm>
            <a:custGeom>
              <a:avLst/>
              <a:gdLst/>
              <a:ahLst/>
              <a:cxnLst/>
              <a:rect l="l" t="t" r="r" b="b"/>
              <a:pathLst>
                <a:path w="7029450" h="4829175">
                  <a:moveTo>
                    <a:pt x="6863587" y="0"/>
                  </a:moveTo>
                  <a:lnTo>
                    <a:pt x="165734" y="0"/>
                  </a:lnTo>
                  <a:lnTo>
                    <a:pt x="121664" y="5927"/>
                  </a:lnTo>
                  <a:lnTo>
                    <a:pt x="82070" y="22653"/>
                  </a:lnTo>
                  <a:lnTo>
                    <a:pt x="48529" y="48593"/>
                  </a:lnTo>
                  <a:lnTo>
                    <a:pt x="22620" y="82164"/>
                  </a:lnTo>
                  <a:lnTo>
                    <a:pt x="5917" y="121781"/>
                  </a:lnTo>
                  <a:lnTo>
                    <a:pt x="0" y="165861"/>
                  </a:lnTo>
                  <a:lnTo>
                    <a:pt x="0" y="4663440"/>
                  </a:lnTo>
                  <a:lnTo>
                    <a:pt x="5917" y="4707510"/>
                  </a:lnTo>
                  <a:lnTo>
                    <a:pt x="22620" y="4747104"/>
                  </a:lnTo>
                  <a:lnTo>
                    <a:pt x="48529" y="4780645"/>
                  </a:lnTo>
                  <a:lnTo>
                    <a:pt x="82070" y="4806554"/>
                  </a:lnTo>
                  <a:lnTo>
                    <a:pt x="121664" y="4823257"/>
                  </a:lnTo>
                  <a:lnTo>
                    <a:pt x="165734" y="4829175"/>
                  </a:lnTo>
                  <a:lnTo>
                    <a:pt x="6863587" y="4829175"/>
                  </a:lnTo>
                  <a:lnTo>
                    <a:pt x="6907668" y="4823257"/>
                  </a:lnTo>
                  <a:lnTo>
                    <a:pt x="6947285" y="4806554"/>
                  </a:lnTo>
                  <a:lnTo>
                    <a:pt x="6980856" y="4780645"/>
                  </a:lnTo>
                  <a:lnTo>
                    <a:pt x="7006796" y="4747104"/>
                  </a:lnTo>
                  <a:lnTo>
                    <a:pt x="7023522" y="4707510"/>
                  </a:lnTo>
                  <a:lnTo>
                    <a:pt x="7029450" y="4663440"/>
                  </a:lnTo>
                  <a:lnTo>
                    <a:pt x="7029450" y="165861"/>
                  </a:lnTo>
                  <a:lnTo>
                    <a:pt x="7023522" y="121781"/>
                  </a:lnTo>
                  <a:lnTo>
                    <a:pt x="7006796" y="82164"/>
                  </a:lnTo>
                  <a:lnTo>
                    <a:pt x="6980856" y="48593"/>
                  </a:lnTo>
                  <a:lnTo>
                    <a:pt x="6947285" y="22653"/>
                  </a:lnTo>
                  <a:lnTo>
                    <a:pt x="6907668" y="5927"/>
                  </a:lnTo>
                  <a:lnTo>
                    <a:pt x="6863587" y="0"/>
                  </a:lnTo>
                  <a:close/>
                </a:path>
              </a:pathLst>
            </a:custGeom>
            <a:solidFill>
              <a:srgbClr val="E0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20026" y="1462023"/>
              <a:ext cx="7029450" cy="4829175"/>
            </a:xfrm>
            <a:custGeom>
              <a:avLst/>
              <a:gdLst/>
              <a:ahLst/>
              <a:cxnLst/>
              <a:rect l="l" t="t" r="r" b="b"/>
              <a:pathLst>
                <a:path w="7029450" h="4829175">
                  <a:moveTo>
                    <a:pt x="0" y="165861"/>
                  </a:moveTo>
                  <a:lnTo>
                    <a:pt x="5917" y="121781"/>
                  </a:lnTo>
                  <a:lnTo>
                    <a:pt x="22620" y="82164"/>
                  </a:lnTo>
                  <a:lnTo>
                    <a:pt x="48529" y="48593"/>
                  </a:lnTo>
                  <a:lnTo>
                    <a:pt x="82070" y="22653"/>
                  </a:lnTo>
                  <a:lnTo>
                    <a:pt x="121664" y="5927"/>
                  </a:lnTo>
                  <a:lnTo>
                    <a:pt x="165734" y="0"/>
                  </a:lnTo>
                  <a:lnTo>
                    <a:pt x="6863587" y="0"/>
                  </a:lnTo>
                  <a:lnTo>
                    <a:pt x="6907668" y="5927"/>
                  </a:lnTo>
                  <a:lnTo>
                    <a:pt x="6947285" y="22653"/>
                  </a:lnTo>
                  <a:lnTo>
                    <a:pt x="6980856" y="48593"/>
                  </a:lnTo>
                  <a:lnTo>
                    <a:pt x="7006796" y="82164"/>
                  </a:lnTo>
                  <a:lnTo>
                    <a:pt x="7023522" y="121781"/>
                  </a:lnTo>
                  <a:lnTo>
                    <a:pt x="7029450" y="165861"/>
                  </a:lnTo>
                  <a:lnTo>
                    <a:pt x="7029450" y="4663440"/>
                  </a:lnTo>
                  <a:lnTo>
                    <a:pt x="7023522" y="4707510"/>
                  </a:lnTo>
                  <a:lnTo>
                    <a:pt x="7006796" y="4747104"/>
                  </a:lnTo>
                  <a:lnTo>
                    <a:pt x="6980856" y="4780645"/>
                  </a:lnTo>
                  <a:lnTo>
                    <a:pt x="6947285" y="4806554"/>
                  </a:lnTo>
                  <a:lnTo>
                    <a:pt x="6907668" y="4823257"/>
                  </a:lnTo>
                  <a:lnTo>
                    <a:pt x="6863587" y="4829175"/>
                  </a:lnTo>
                  <a:lnTo>
                    <a:pt x="165734" y="4829175"/>
                  </a:lnTo>
                  <a:lnTo>
                    <a:pt x="121664" y="4823257"/>
                  </a:lnTo>
                  <a:lnTo>
                    <a:pt x="82070" y="4806554"/>
                  </a:lnTo>
                  <a:lnTo>
                    <a:pt x="48529" y="4780645"/>
                  </a:lnTo>
                  <a:lnTo>
                    <a:pt x="22620" y="4747104"/>
                  </a:lnTo>
                  <a:lnTo>
                    <a:pt x="5917" y="4707510"/>
                  </a:lnTo>
                  <a:lnTo>
                    <a:pt x="0" y="4663440"/>
                  </a:lnTo>
                  <a:lnTo>
                    <a:pt x="0" y="165861"/>
                  </a:lnTo>
                  <a:close/>
                </a:path>
              </a:pathLst>
            </a:custGeom>
            <a:ln w="7620">
              <a:solidFill>
                <a:srgbClr val="C6C6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6641" rIns="0" bIns="0" rtlCol="0">
            <a:spAutoFit/>
          </a:bodyPr>
          <a:lstStyle/>
          <a:p>
            <a:pPr marL="39878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1B1B27"/>
                </a:solidFill>
              </a:rPr>
              <a:t>Oración</a:t>
            </a:r>
            <a:r>
              <a:rPr spc="45" dirty="0">
                <a:solidFill>
                  <a:srgbClr val="1B1B27"/>
                </a:solidFill>
              </a:rPr>
              <a:t> </a:t>
            </a:r>
            <a:r>
              <a:rPr dirty="0">
                <a:solidFill>
                  <a:srgbClr val="1B1B27"/>
                </a:solidFill>
              </a:rPr>
              <a:t>“Un</a:t>
            </a:r>
            <a:r>
              <a:rPr spc="55" dirty="0">
                <a:solidFill>
                  <a:srgbClr val="1B1B27"/>
                </a:solidFill>
              </a:rPr>
              <a:t> </a:t>
            </a:r>
            <a:r>
              <a:rPr dirty="0">
                <a:solidFill>
                  <a:srgbClr val="1B1B27"/>
                </a:solidFill>
              </a:rPr>
              <a:t>empleo</a:t>
            </a:r>
            <a:r>
              <a:rPr spc="110" dirty="0">
                <a:solidFill>
                  <a:srgbClr val="1B1B27"/>
                </a:solidFill>
              </a:rPr>
              <a:t> </a:t>
            </a:r>
            <a:r>
              <a:rPr dirty="0">
                <a:solidFill>
                  <a:srgbClr val="1B1B27"/>
                </a:solidFill>
              </a:rPr>
              <a:t>que</a:t>
            </a:r>
            <a:r>
              <a:rPr spc="60" dirty="0">
                <a:solidFill>
                  <a:srgbClr val="1B1B27"/>
                </a:solidFill>
              </a:rPr>
              <a:t> </a:t>
            </a:r>
            <a:r>
              <a:rPr dirty="0">
                <a:solidFill>
                  <a:srgbClr val="1B1B27"/>
                </a:solidFill>
              </a:rPr>
              <a:t>transforma</a:t>
            </a:r>
            <a:r>
              <a:rPr spc="50" dirty="0">
                <a:solidFill>
                  <a:srgbClr val="1B1B27"/>
                </a:solidFill>
              </a:rPr>
              <a:t> </a:t>
            </a:r>
            <a:r>
              <a:rPr spc="-10" dirty="0">
                <a:solidFill>
                  <a:srgbClr val="1B1B27"/>
                </a:solidFill>
              </a:rPr>
              <a:t>vidas”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Señor,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te</a:t>
            </a:r>
            <a:r>
              <a:rPr spc="85" dirty="0"/>
              <a:t> </a:t>
            </a:r>
            <a:r>
              <a:rPr dirty="0"/>
              <a:t>damos</a:t>
            </a:r>
            <a:r>
              <a:rPr spc="95" dirty="0"/>
              <a:t> </a:t>
            </a:r>
            <a:r>
              <a:rPr dirty="0"/>
              <a:t>gracias</a:t>
            </a:r>
            <a:r>
              <a:rPr spc="95" dirty="0"/>
              <a:t> </a:t>
            </a:r>
            <a:r>
              <a:rPr dirty="0"/>
              <a:t>por</a:t>
            </a:r>
            <a:r>
              <a:rPr spc="60" dirty="0"/>
              <a:t> </a:t>
            </a:r>
            <a:r>
              <a:rPr dirty="0"/>
              <a:t>el</a:t>
            </a:r>
            <a:r>
              <a:rPr spc="85" dirty="0"/>
              <a:t> </a:t>
            </a:r>
            <a:r>
              <a:rPr dirty="0"/>
              <a:t>don del</a:t>
            </a:r>
            <a:r>
              <a:rPr spc="85" dirty="0"/>
              <a:t> </a:t>
            </a:r>
            <a:r>
              <a:rPr spc="-10" dirty="0"/>
              <a:t>trabajo,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por</a:t>
            </a:r>
            <a:r>
              <a:rPr spc="80" dirty="0"/>
              <a:t> </a:t>
            </a:r>
            <a:r>
              <a:rPr dirty="0"/>
              <a:t>cada</a:t>
            </a:r>
            <a:r>
              <a:rPr spc="110" dirty="0"/>
              <a:t> </a:t>
            </a:r>
            <a:r>
              <a:rPr dirty="0"/>
              <a:t>oportunidad</a:t>
            </a:r>
            <a:r>
              <a:rPr spc="110" dirty="0"/>
              <a:t> </a:t>
            </a:r>
            <a:r>
              <a:rPr dirty="0"/>
              <a:t>que</a:t>
            </a:r>
            <a:r>
              <a:rPr spc="110" dirty="0"/>
              <a:t> </a:t>
            </a:r>
            <a:r>
              <a:rPr dirty="0"/>
              <a:t>nos</a:t>
            </a:r>
            <a:r>
              <a:rPr spc="40" dirty="0"/>
              <a:t> </a:t>
            </a:r>
            <a:r>
              <a:rPr dirty="0"/>
              <a:t>brindas</a:t>
            </a:r>
            <a:r>
              <a:rPr spc="40" dirty="0"/>
              <a:t> </a:t>
            </a:r>
            <a:r>
              <a:rPr dirty="0"/>
              <a:t>para</a:t>
            </a:r>
            <a:r>
              <a:rPr spc="114" dirty="0"/>
              <a:t> </a:t>
            </a:r>
            <a:r>
              <a:rPr dirty="0"/>
              <a:t>vivir</a:t>
            </a:r>
            <a:r>
              <a:rPr spc="80" dirty="0"/>
              <a:t> </a:t>
            </a:r>
            <a:r>
              <a:rPr dirty="0"/>
              <a:t>con</a:t>
            </a:r>
            <a:r>
              <a:rPr spc="110" dirty="0"/>
              <a:t> </a:t>
            </a:r>
            <a:r>
              <a:rPr spc="-10" dirty="0"/>
              <a:t>dignidad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y</a:t>
            </a:r>
            <a:r>
              <a:rPr spc="80" dirty="0"/>
              <a:t> </a:t>
            </a:r>
            <a:r>
              <a:rPr dirty="0"/>
              <a:t>contribuir</a:t>
            </a:r>
            <a:r>
              <a:rPr spc="45" dirty="0"/>
              <a:t> </a:t>
            </a:r>
            <a:r>
              <a:rPr dirty="0"/>
              <a:t>al</a:t>
            </a:r>
            <a:r>
              <a:rPr spc="70" dirty="0"/>
              <a:t> </a:t>
            </a:r>
            <a:r>
              <a:rPr dirty="0"/>
              <a:t>bien</a:t>
            </a:r>
            <a:r>
              <a:rPr spc="70" dirty="0"/>
              <a:t> </a:t>
            </a:r>
            <a:r>
              <a:rPr spc="-10" dirty="0"/>
              <a:t>común.</a:t>
            </a: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dirty="0"/>
              <a:t>Hoy,</a:t>
            </a:r>
            <a:r>
              <a:rPr spc="65" dirty="0"/>
              <a:t> </a:t>
            </a:r>
            <a:r>
              <a:rPr dirty="0"/>
              <a:t>te</a:t>
            </a:r>
            <a:r>
              <a:rPr spc="75" dirty="0"/>
              <a:t> </a:t>
            </a:r>
            <a:r>
              <a:rPr dirty="0"/>
              <a:t>pedimos</a:t>
            </a:r>
            <a:r>
              <a:rPr spc="90" dirty="0"/>
              <a:t> </a:t>
            </a:r>
            <a:r>
              <a:rPr dirty="0"/>
              <a:t>de</a:t>
            </a:r>
            <a:r>
              <a:rPr spc="80" dirty="0"/>
              <a:t> </a:t>
            </a:r>
            <a:r>
              <a:rPr dirty="0"/>
              <a:t>manera</a:t>
            </a:r>
            <a:r>
              <a:rPr spc="75" dirty="0"/>
              <a:t> </a:t>
            </a:r>
            <a:r>
              <a:rPr spc="-10" dirty="0"/>
              <a:t>especial</a:t>
            </a:r>
          </a:p>
          <a:p>
            <a:pPr marL="12700" marR="5080">
              <a:lnSpc>
                <a:spcPts val="1950"/>
              </a:lnSpc>
              <a:spcBef>
                <a:spcPts val="5"/>
              </a:spcBef>
            </a:pPr>
            <a:r>
              <a:rPr dirty="0"/>
              <a:t>por</a:t>
            </a:r>
            <a:r>
              <a:rPr spc="90" dirty="0"/>
              <a:t> </a:t>
            </a:r>
            <a:r>
              <a:rPr dirty="0"/>
              <a:t>todas</a:t>
            </a:r>
            <a:r>
              <a:rPr spc="130" dirty="0"/>
              <a:t> </a:t>
            </a:r>
            <a:r>
              <a:rPr dirty="0"/>
              <a:t>las</a:t>
            </a:r>
            <a:r>
              <a:rPr spc="45" dirty="0"/>
              <a:t> </a:t>
            </a:r>
            <a:r>
              <a:rPr dirty="0"/>
              <a:t>personas</a:t>
            </a:r>
            <a:r>
              <a:rPr spc="130" dirty="0"/>
              <a:t> </a:t>
            </a:r>
            <a:r>
              <a:rPr dirty="0"/>
              <a:t>que</a:t>
            </a:r>
            <a:r>
              <a:rPr spc="30" dirty="0"/>
              <a:t> </a:t>
            </a:r>
            <a:r>
              <a:rPr dirty="0"/>
              <a:t>aún</a:t>
            </a:r>
            <a:r>
              <a:rPr spc="114" dirty="0"/>
              <a:t> </a:t>
            </a:r>
            <a:r>
              <a:rPr dirty="0"/>
              <a:t>enfrentan</a:t>
            </a:r>
            <a:r>
              <a:rPr spc="114" dirty="0"/>
              <a:t> </a:t>
            </a:r>
            <a:r>
              <a:rPr dirty="0"/>
              <a:t>la</a:t>
            </a:r>
            <a:r>
              <a:rPr spc="114" dirty="0"/>
              <a:t> </a:t>
            </a:r>
            <a:r>
              <a:rPr dirty="0"/>
              <a:t>inseguridad</a:t>
            </a:r>
            <a:r>
              <a:rPr spc="114" dirty="0"/>
              <a:t> </a:t>
            </a:r>
            <a:r>
              <a:rPr spc="-10" dirty="0"/>
              <a:t>laboral, </a:t>
            </a:r>
            <a:r>
              <a:rPr dirty="0"/>
              <a:t>la</a:t>
            </a:r>
            <a:r>
              <a:rPr spc="70" dirty="0"/>
              <a:t> </a:t>
            </a:r>
            <a:r>
              <a:rPr dirty="0"/>
              <a:t>precariedad</a:t>
            </a:r>
            <a:r>
              <a:rPr spc="75" dirty="0"/>
              <a:t> </a:t>
            </a:r>
            <a:r>
              <a:rPr dirty="0"/>
              <a:t>y</a:t>
            </a:r>
            <a:r>
              <a:rPr spc="85" dirty="0"/>
              <a:t> </a:t>
            </a:r>
            <a:r>
              <a:rPr dirty="0"/>
              <a:t>la</a:t>
            </a:r>
            <a:r>
              <a:rPr spc="75" dirty="0"/>
              <a:t> </a:t>
            </a:r>
            <a:r>
              <a:rPr dirty="0"/>
              <a:t>exclusión</a:t>
            </a:r>
            <a:r>
              <a:rPr spc="70" dirty="0"/>
              <a:t> </a:t>
            </a:r>
            <a:r>
              <a:rPr spc="-10" dirty="0"/>
              <a:t>social.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Que encuentren</a:t>
            </a:r>
            <a:r>
              <a:rPr spc="80" dirty="0"/>
              <a:t> </a:t>
            </a:r>
            <a:r>
              <a:rPr dirty="0"/>
              <a:t>en</a:t>
            </a:r>
            <a:r>
              <a:rPr spc="5" dirty="0"/>
              <a:t> </a:t>
            </a:r>
            <a:r>
              <a:rPr dirty="0"/>
              <a:t>Ti</a:t>
            </a:r>
            <a:r>
              <a:rPr spc="85" dirty="0"/>
              <a:t> </a:t>
            </a:r>
            <a:r>
              <a:rPr dirty="0"/>
              <a:t>la</a:t>
            </a:r>
            <a:r>
              <a:rPr spc="80" dirty="0"/>
              <a:t> </a:t>
            </a:r>
            <a:r>
              <a:rPr dirty="0"/>
              <a:t>esperanza</a:t>
            </a:r>
            <a:r>
              <a:rPr spc="80" dirty="0"/>
              <a:t> </a:t>
            </a:r>
            <a:r>
              <a:rPr dirty="0"/>
              <a:t>y</a:t>
            </a:r>
            <a:r>
              <a:rPr spc="95" dirty="0"/>
              <a:t> </a:t>
            </a:r>
            <a:r>
              <a:rPr dirty="0"/>
              <a:t>la</a:t>
            </a:r>
            <a:r>
              <a:rPr spc="80" dirty="0"/>
              <a:t> </a:t>
            </a:r>
            <a:r>
              <a:rPr spc="-10" dirty="0"/>
              <a:t>fuerza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para</a:t>
            </a:r>
            <a:r>
              <a:rPr spc="110" dirty="0"/>
              <a:t> </a:t>
            </a:r>
            <a:r>
              <a:rPr dirty="0"/>
              <a:t>superar</a:t>
            </a:r>
            <a:r>
              <a:rPr spc="85" dirty="0"/>
              <a:t> </a:t>
            </a:r>
            <a:r>
              <a:rPr dirty="0"/>
              <a:t>las</a:t>
            </a:r>
            <a:r>
              <a:rPr spc="40" dirty="0"/>
              <a:t> </a:t>
            </a:r>
            <a:r>
              <a:rPr dirty="0"/>
              <a:t>dificultades</a:t>
            </a:r>
            <a:r>
              <a:rPr spc="130" dirty="0"/>
              <a:t> </a:t>
            </a:r>
            <a:r>
              <a:rPr dirty="0"/>
              <a:t>y</a:t>
            </a:r>
            <a:r>
              <a:rPr spc="40" dirty="0"/>
              <a:t> </a:t>
            </a:r>
            <a:r>
              <a:rPr dirty="0"/>
              <a:t>hallar</a:t>
            </a:r>
            <a:r>
              <a:rPr spc="85" dirty="0"/>
              <a:t> </a:t>
            </a:r>
            <a:r>
              <a:rPr dirty="0"/>
              <a:t>un</a:t>
            </a:r>
            <a:r>
              <a:rPr spc="110" dirty="0"/>
              <a:t> </a:t>
            </a:r>
            <a:r>
              <a:rPr dirty="0"/>
              <a:t>empleo</a:t>
            </a:r>
            <a:r>
              <a:rPr spc="110" dirty="0"/>
              <a:t> </a:t>
            </a:r>
            <a:r>
              <a:rPr spc="-10" dirty="0"/>
              <a:t>digno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que</a:t>
            </a:r>
            <a:r>
              <a:rPr spc="95" dirty="0"/>
              <a:t> </a:t>
            </a:r>
            <a:r>
              <a:rPr dirty="0"/>
              <a:t>transforme</a:t>
            </a:r>
            <a:r>
              <a:rPr spc="100" dirty="0"/>
              <a:t> </a:t>
            </a:r>
            <a:r>
              <a:rPr dirty="0"/>
              <a:t>sus</a:t>
            </a:r>
            <a:r>
              <a:rPr spc="105" dirty="0"/>
              <a:t> </a:t>
            </a:r>
            <a:r>
              <a:rPr dirty="0"/>
              <a:t>vidas</a:t>
            </a:r>
            <a:r>
              <a:rPr spc="110" dirty="0"/>
              <a:t> </a:t>
            </a:r>
            <a:r>
              <a:rPr dirty="0"/>
              <a:t>y</a:t>
            </a:r>
            <a:r>
              <a:rPr spc="30" dirty="0"/>
              <a:t> </a:t>
            </a:r>
            <a:r>
              <a:rPr dirty="0"/>
              <a:t>les</a:t>
            </a:r>
            <a:r>
              <a:rPr spc="30" dirty="0"/>
              <a:t> </a:t>
            </a:r>
            <a:r>
              <a:rPr dirty="0"/>
              <a:t>devuelva</a:t>
            </a:r>
            <a:r>
              <a:rPr spc="100" dirty="0"/>
              <a:t> </a:t>
            </a:r>
            <a:r>
              <a:rPr dirty="0"/>
              <a:t>la</a:t>
            </a:r>
            <a:r>
              <a:rPr spc="100" dirty="0"/>
              <a:t> </a:t>
            </a:r>
            <a:r>
              <a:rPr spc="-10" dirty="0"/>
              <a:t>dignidad.</a:t>
            </a: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pc="-55" dirty="0"/>
              <a:t>Te</a:t>
            </a:r>
            <a:r>
              <a:rPr spc="30" dirty="0"/>
              <a:t> </a:t>
            </a:r>
            <a:r>
              <a:rPr dirty="0"/>
              <a:t>pedimos,</a:t>
            </a:r>
            <a:r>
              <a:rPr spc="100" dirty="0"/>
              <a:t> </a:t>
            </a:r>
            <a:r>
              <a:rPr spc="-10" dirty="0"/>
              <a:t>Señor,</a:t>
            </a:r>
          </a:p>
          <a:p>
            <a:pPr marL="12700" marR="100330">
              <a:lnSpc>
                <a:spcPct val="101000"/>
              </a:lnSpc>
              <a:spcBef>
                <a:spcPts val="70"/>
              </a:spcBef>
            </a:pPr>
            <a:r>
              <a:rPr dirty="0"/>
              <a:t>que</a:t>
            </a:r>
            <a:r>
              <a:rPr spc="105" dirty="0"/>
              <a:t> </a:t>
            </a:r>
            <a:r>
              <a:rPr dirty="0"/>
              <a:t>nos</a:t>
            </a:r>
            <a:r>
              <a:rPr spc="120" dirty="0"/>
              <a:t> </a:t>
            </a:r>
            <a:r>
              <a:rPr dirty="0"/>
              <a:t>inspires</a:t>
            </a:r>
            <a:r>
              <a:rPr spc="3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dirty="0"/>
              <a:t>todos</a:t>
            </a:r>
            <a:r>
              <a:rPr spc="35" dirty="0"/>
              <a:t> </a:t>
            </a:r>
            <a:r>
              <a:rPr dirty="0"/>
              <a:t>para</a:t>
            </a:r>
            <a:r>
              <a:rPr spc="105" dirty="0"/>
              <a:t> </a:t>
            </a:r>
            <a:r>
              <a:rPr dirty="0"/>
              <a:t>trabajar</a:t>
            </a:r>
            <a:r>
              <a:rPr spc="85" dirty="0"/>
              <a:t> </a:t>
            </a:r>
            <a:r>
              <a:rPr dirty="0"/>
              <a:t>por</a:t>
            </a:r>
            <a:r>
              <a:rPr spc="80" dirty="0"/>
              <a:t> </a:t>
            </a:r>
            <a:r>
              <a:rPr dirty="0"/>
              <a:t>un</a:t>
            </a:r>
            <a:r>
              <a:rPr spc="105" dirty="0"/>
              <a:t> </a:t>
            </a:r>
            <a:r>
              <a:rPr dirty="0"/>
              <a:t>mundo</a:t>
            </a:r>
            <a:r>
              <a:rPr spc="105" dirty="0"/>
              <a:t> </a:t>
            </a:r>
            <a:r>
              <a:rPr dirty="0"/>
              <a:t>más</a:t>
            </a:r>
            <a:r>
              <a:rPr spc="35" dirty="0"/>
              <a:t> </a:t>
            </a:r>
            <a:r>
              <a:rPr spc="-10" dirty="0"/>
              <a:t>justo, </a:t>
            </a:r>
            <a:r>
              <a:rPr dirty="0"/>
              <a:t>donde</a:t>
            </a:r>
            <a:r>
              <a:rPr spc="75" dirty="0"/>
              <a:t> </a:t>
            </a:r>
            <a:r>
              <a:rPr dirty="0"/>
              <a:t>el</a:t>
            </a:r>
            <a:r>
              <a:rPr spc="80" dirty="0"/>
              <a:t> </a:t>
            </a:r>
            <a:r>
              <a:rPr dirty="0"/>
              <a:t>empleo</a:t>
            </a:r>
            <a:r>
              <a:rPr spc="75" dirty="0"/>
              <a:t> </a:t>
            </a:r>
            <a:r>
              <a:rPr dirty="0"/>
              <a:t>no</a:t>
            </a:r>
            <a:r>
              <a:rPr spc="75" dirty="0"/>
              <a:t> </a:t>
            </a:r>
            <a:r>
              <a:rPr dirty="0"/>
              <a:t>solo</a:t>
            </a:r>
            <a:r>
              <a:rPr spc="75" dirty="0"/>
              <a:t> </a:t>
            </a:r>
            <a:r>
              <a:rPr dirty="0"/>
              <a:t>sea</a:t>
            </a:r>
            <a:r>
              <a:rPr spc="80" dirty="0"/>
              <a:t> </a:t>
            </a:r>
            <a:r>
              <a:rPr dirty="0"/>
              <a:t>una</a:t>
            </a:r>
            <a:r>
              <a:rPr spc="75" dirty="0"/>
              <a:t> </a:t>
            </a:r>
            <a:r>
              <a:rPr dirty="0"/>
              <a:t>necesidad</a:t>
            </a:r>
            <a:r>
              <a:rPr spc="75" dirty="0"/>
              <a:t> </a:t>
            </a:r>
            <a:r>
              <a:rPr spc="-10" dirty="0"/>
              <a:t>económica,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sino</a:t>
            </a:r>
            <a:r>
              <a:rPr spc="95" dirty="0"/>
              <a:t> </a:t>
            </a:r>
            <a:r>
              <a:rPr dirty="0"/>
              <a:t>un</a:t>
            </a:r>
            <a:r>
              <a:rPr spc="100" dirty="0"/>
              <a:t> </a:t>
            </a:r>
            <a:r>
              <a:rPr dirty="0"/>
              <a:t>medio</a:t>
            </a:r>
            <a:r>
              <a:rPr spc="100" dirty="0"/>
              <a:t> </a:t>
            </a:r>
            <a:r>
              <a:rPr dirty="0"/>
              <a:t>para</a:t>
            </a:r>
            <a:r>
              <a:rPr spc="20" dirty="0"/>
              <a:t> </a:t>
            </a:r>
            <a:r>
              <a:rPr dirty="0"/>
              <a:t>el</a:t>
            </a:r>
            <a:r>
              <a:rPr spc="105" dirty="0"/>
              <a:t> </a:t>
            </a:r>
            <a:r>
              <a:rPr dirty="0"/>
              <a:t>crecimiento</a:t>
            </a:r>
            <a:r>
              <a:rPr spc="100" dirty="0"/>
              <a:t> </a:t>
            </a:r>
            <a:r>
              <a:rPr spc="-10" dirty="0"/>
              <a:t>personal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y</a:t>
            </a:r>
            <a:r>
              <a:rPr spc="95" dirty="0"/>
              <a:t> </a:t>
            </a:r>
            <a:r>
              <a:rPr dirty="0"/>
              <a:t>la</a:t>
            </a:r>
            <a:r>
              <a:rPr spc="85" dirty="0"/>
              <a:t> </a:t>
            </a:r>
            <a:r>
              <a:rPr dirty="0"/>
              <a:t>construcción</a:t>
            </a:r>
            <a:r>
              <a:rPr spc="80" dirty="0"/>
              <a:t> </a:t>
            </a:r>
            <a:r>
              <a:rPr dirty="0"/>
              <a:t>de</a:t>
            </a:r>
            <a:r>
              <a:rPr spc="85" dirty="0"/>
              <a:t> </a:t>
            </a:r>
            <a:r>
              <a:rPr dirty="0"/>
              <a:t>una</a:t>
            </a:r>
            <a:r>
              <a:rPr spc="80" dirty="0"/>
              <a:t> </a:t>
            </a:r>
            <a:r>
              <a:rPr dirty="0"/>
              <a:t>sociedad</a:t>
            </a:r>
            <a:r>
              <a:rPr spc="85" dirty="0"/>
              <a:t> </a:t>
            </a:r>
            <a:r>
              <a:rPr dirty="0"/>
              <a:t>solidaria</a:t>
            </a:r>
            <a:r>
              <a:rPr spc="5" dirty="0"/>
              <a:t> </a:t>
            </a:r>
            <a:r>
              <a:rPr dirty="0"/>
              <a:t>e</a:t>
            </a:r>
            <a:r>
              <a:rPr spc="80" dirty="0"/>
              <a:t> </a:t>
            </a:r>
            <a:r>
              <a:rPr spc="-10" dirty="0"/>
              <a:t>inclusiva.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54214" y="1756727"/>
            <a:ext cx="6615430" cy="3680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10"/>
              </a:spcBef>
            </a:pPr>
            <a:r>
              <a:rPr sz="1550" dirty="0">
                <a:latin typeface="Arial"/>
                <a:cs typeface="Arial"/>
              </a:rPr>
              <a:t>Que</a:t>
            </a:r>
            <a:r>
              <a:rPr sz="1550" spc="2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nuestra</a:t>
            </a:r>
            <a:r>
              <a:rPr sz="1550" spc="10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acción</a:t>
            </a:r>
            <a:r>
              <a:rPr sz="1550" spc="10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como</a:t>
            </a:r>
            <a:r>
              <a:rPr sz="1550" spc="10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personas</a:t>
            </a:r>
            <a:r>
              <a:rPr sz="1550" spc="12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voluntarias</a:t>
            </a:r>
            <a:r>
              <a:rPr sz="1550" spc="12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sea</a:t>
            </a:r>
            <a:r>
              <a:rPr sz="1550" spc="10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un</a:t>
            </a:r>
            <a:r>
              <a:rPr sz="1550" spc="10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reflejo</a:t>
            </a:r>
            <a:r>
              <a:rPr sz="1550" spc="10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de</a:t>
            </a:r>
            <a:r>
              <a:rPr sz="1550" spc="10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tu</a:t>
            </a:r>
            <a:r>
              <a:rPr sz="1550" spc="2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amor, </a:t>
            </a:r>
            <a:r>
              <a:rPr sz="1550" dirty="0">
                <a:latin typeface="Arial"/>
                <a:cs typeface="Arial"/>
              </a:rPr>
              <a:t>y</a:t>
            </a:r>
            <a:r>
              <a:rPr sz="1550" spc="9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que,</a:t>
            </a:r>
            <a:r>
              <a:rPr sz="1550" spc="7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</a:t>
            </a:r>
            <a:r>
              <a:rPr sz="1550" spc="7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través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de</a:t>
            </a:r>
            <a:r>
              <a:rPr sz="1550" spc="8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cada</a:t>
            </a:r>
            <a:r>
              <a:rPr sz="1550" spc="7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paso</a:t>
            </a:r>
            <a:r>
              <a:rPr sz="1550" spc="8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que</a:t>
            </a:r>
            <a:r>
              <a:rPr sz="1550" spc="7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demos,</a:t>
            </a:r>
            <a:endParaRPr sz="1550">
              <a:latin typeface="Arial"/>
              <a:cs typeface="Arial"/>
            </a:endParaRPr>
          </a:p>
          <a:p>
            <a:pPr marL="12700" marR="1544955">
              <a:lnSpc>
                <a:spcPct val="104900"/>
              </a:lnSpc>
            </a:pPr>
            <a:r>
              <a:rPr sz="1550" dirty="0">
                <a:latin typeface="Arial"/>
                <a:cs typeface="Arial"/>
              </a:rPr>
              <a:t>demostremos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que</a:t>
            </a:r>
            <a:r>
              <a:rPr sz="1550" spc="12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un</a:t>
            </a:r>
            <a:r>
              <a:rPr sz="1550" spc="12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empleo</a:t>
            </a:r>
            <a:r>
              <a:rPr sz="1550" spc="4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digno</a:t>
            </a:r>
            <a:r>
              <a:rPr sz="1550" spc="4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no</a:t>
            </a:r>
            <a:r>
              <a:rPr sz="1550" spc="12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solo</a:t>
            </a:r>
            <a:r>
              <a:rPr sz="1550" spc="12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da</a:t>
            </a:r>
            <a:r>
              <a:rPr sz="1550" spc="12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sustento, </a:t>
            </a:r>
            <a:r>
              <a:rPr sz="1550" dirty="0">
                <a:latin typeface="Arial"/>
                <a:cs typeface="Arial"/>
              </a:rPr>
              <a:t>sino</a:t>
            </a:r>
            <a:r>
              <a:rPr sz="1550" spc="7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que</a:t>
            </a:r>
            <a:r>
              <a:rPr sz="1550" spc="7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cambia</a:t>
            </a:r>
            <a:r>
              <a:rPr sz="1550" spc="7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vidas.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50" spc="-55" dirty="0">
                <a:latin typeface="Arial"/>
                <a:cs typeface="Arial"/>
              </a:rPr>
              <a:t>Te</a:t>
            </a:r>
            <a:r>
              <a:rPr sz="1550" dirty="0">
                <a:latin typeface="Arial"/>
                <a:cs typeface="Arial"/>
              </a:rPr>
              <a:t> pedimos</a:t>
            </a:r>
            <a:r>
              <a:rPr sz="1550" spc="10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que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nos</a:t>
            </a:r>
            <a:r>
              <a:rPr sz="1550" spc="9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des</a:t>
            </a:r>
            <a:r>
              <a:rPr sz="1550" spc="9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la</a:t>
            </a:r>
            <a:r>
              <a:rPr sz="1550" spc="8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sabiduría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550" dirty="0">
                <a:latin typeface="Arial"/>
                <a:cs typeface="Arial"/>
              </a:rPr>
              <a:t>para</a:t>
            </a:r>
            <a:r>
              <a:rPr sz="1550" spc="14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promover</a:t>
            </a:r>
            <a:r>
              <a:rPr sz="1550" spc="114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alianzas</a:t>
            </a:r>
            <a:r>
              <a:rPr sz="1550" spc="15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que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faciliten</a:t>
            </a:r>
            <a:r>
              <a:rPr sz="1550" spc="14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oportunidades</a:t>
            </a:r>
            <a:r>
              <a:rPr sz="1550" spc="15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laborales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dirty="0">
                <a:latin typeface="Arial"/>
                <a:cs typeface="Arial"/>
              </a:rPr>
              <a:t>y</a:t>
            </a:r>
            <a:r>
              <a:rPr sz="1550" spc="12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que</a:t>
            </a:r>
            <a:r>
              <a:rPr sz="1550" spc="114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cada</a:t>
            </a:r>
            <a:r>
              <a:rPr sz="1550" spc="2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persona</a:t>
            </a:r>
            <a:r>
              <a:rPr sz="1550" spc="2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que</a:t>
            </a:r>
            <a:r>
              <a:rPr sz="1550" spc="11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se</a:t>
            </a:r>
            <a:r>
              <a:rPr sz="1550" spc="3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encuentra</a:t>
            </a:r>
            <a:r>
              <a:rPr sz="1550" spc="11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en</a:t>
            </a:r>
            <a:r>
              <a:rPr sz="1550" spc="114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situación</a:t>
            </a:r>
            <a:r>
              <a:rPr sz="1550" spc="11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de</a:t>
            </a:r>
            <a:r>
              <a:rPr sz="1550" spc="11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vulnerabilidad</a:t>
            </a:r>
            <a:endParaRPr sz="1550">
              <a:latin typeface="Arial"/>
              <a:cs typeface="Arial"/>
            </a:endParaRPr>
          </a:p>
          <a:p>
            <a:pPr marL="12700" marR="2193290">
              <a:lnSpc>
                <a:spcPct val="100899"/>
              </a:lnSpc>
              <a:spcBef>
                <a:spcPts val="75"/>
              </a:spcBef>
            </a:pPr>
            <a:r>
              <a:rPr sz="1550" dirty="0">
                <a:latin typeface="Arial"/>
                <a:cs typeface="Arial"/>
              </a:rPr>
              <a:t>pueda</a:t>
            </a:r>
            <a:r>
              <a:rPr sz="1550" spc="14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experimentar</a:t>
            </a:r>
            <a:r>
              <a:rPr sz="1550" spc="114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la</a:t>
            </a:r>
            <a:r>
              <a:rPr sz="1550" spc="14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transformación</a:t>
            </a:r>
            <a:r>
              <a:rPr sz="1550" spc="5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de</a:t>
            </a:r>
            <a:r>
              <a:rPr sz="1550" spc="14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su</a:t>
            </a:r>
            <a:r>
              <a:rPr sz="1550" spc="140" dirty="0">
                <a:latin typeface="Arial"/>
                <a:cs typeface="Arial"/>
              </a:rPr>
              <a:t> </a:t>
            </a:r>
            <a:r>
              <a:rPr sz="1550" spc="-20" dirty="0">
                <a:latin typeface="Arial"/>
                <a:cs typeface="Arial"/>
              </a:rPr>
              <a:t>vida </a:t>
            </a:r>
            <a:r>
              <a:rPr sz="1550" dirty="0">
                <a:latin typeface="Arial"/>
                <a:cs typeface="Arial"/>
              </a:rPr>
              <a:t>a</a:t>
            </a:r>
            <a:r>
              <a:rPr sz="1550" spc="7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través</a:t>
            </a:r>
            <a:r>
              <a:rPr sz="1550" spc="10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del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acceso</a:t>
            </a:r>
            <a:r>
              <a:rPr sz="1550" spc="9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</a:t>
            </a:r>
            <a:r>
              <a:rPr sz="1550" spc="9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un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trabajo</a:t>
            </a:r>
            <a:r>
              <a:rPr sz="1550" spc="9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digno</a:t>
            </a:r>
            <a:r>
              <a:rPr sz="1550" spc="8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y</a:t>
            </a:r>
            <a:r>
              <a:rPr sz="1550" spc="2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justo.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550">
              <a:latin typeface="Arial"/>
              <a:cs typeface="Arial"/>
            </a:endParaRPr>
          </a:p>
          <a:p>
            <a:pPr marL="12700" marR="3032125">
              <a:lnSpc>
                <a:spcPct val="105000"/>
              </a:lnSpc>
              <a:spcBef>
                <a:spcPts val="5"/>
              </a:spcBef>
            </a:pPr>
            <a:r>
              <a:rPr sz="1550" dirty="0">
                <a:latin typeface="Arial"/>
                <a:cs typeface="Arial"/>
              </a:rPr>
              <a:t>Que,</a:t>
            </a:r>
            <a:r>
              <a:rPr sz="1550" spc="6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al</a:t>
            </a:r>
            <a:r>
              <a:rPr sz="1550" spc="8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igual</a:t>
            </a:r>
            <a:r>
              <a:rPr sz="1550" spc="8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que</a:t>
            </a:r>
            <a:r>
              <a:rPr sz="1550" spc="7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Jesús</a:t>
            </a:r>
            <a:r>
              <a:rPr sz="1550" spc="9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nos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enseñó, </a:t>
            </a:r>
            <a:r>
              <a:rPr sz="1550" dirty="0">
                <a:latin typeface="Arial"/>
                <a:cs typeface="Arial"/>
              </a:rPr>
              <a:t>seamos</a:t>
            </a:r>
            <a:r>
              <a:rPr sz="1550" spc="1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portadores</a:t>
            </a:r>
            <a:r>
              <a:rPr sz="1550" spc="15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de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esperanza, </a:t>
            </a:r>
            <a:r>
              <a:rPr sz="1550" dirty="0">
                <a:latin typeface="Arial"/>
                <a:cs typeface="Arial"/>
              </a:rPr>
              <a:t>cambiando</a:t>
            </a:r>
            <a:r>
              <a:rPr sz="1550" spc="114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la</a:t>
            </a:r>
            <a:r>
              <a:rPr sz="1550" spc="12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realidad</a:t>
            </a:r>
            <a:r>
              <a:rPr sz="1550" spc="3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de</a:t>
            </a:r>
            <a:r>
              <a:rPr sz="1550" spc="114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muchas</a:t>
            </a:r>
            <a:r>
              <a:rPr sz="1550" spc="14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vidas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550" dirty="0">
                <a:latin typeface="Arial"/>
                <a:cs typeface="Arial"/>
              </a:rPr>
              <a:t>y</a:t>
            </a:r>
            <a:r>
              <a:rPr sz="1550" spc="13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trabajando</a:t>
            </a:r>
            <a:r>
              <a:rPr sz="1550" spc="3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unidos</a:t>
            </a:r>
            <a:r>
              <a:rPr sz="1550" spc="13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por</a:t>
            </a:r>
            <a:r>
              <a:rPr sz="1550" spc="9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un</a:t>
            </a:r>
            <a:r>
              <a:rPr sz="1550" spc="114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futuro</a:t>
            </a:r>
            <a:r>
              <a:rPr sz="1550" spc="12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donde</a:t>
            </a:r>
            <a:r>
              <a:rPr sz="1550" spc="3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todos</a:t>
            </a:r>
            <a:r>
              <a:rPr sz="1550" spc="13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tengamos</a:t>
            </a:r>
            <a:r>
              <a:rPr sz="1550" spc="4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la</a:t>
            </a:r>
            <a:r>
              <a:rPr sz="1550" spc="114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oportunidad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54214" y="5419090"/>
            <a:ext cx="192532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latin typeface="Arial"/>
                <a:cs typeface="Arial"/>
              </a:rPr>
              <a:t>de</a:t>
            </a:r>
            <a:r>
              <a:rPr sz="1550" spc="4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vivir</a:t>
            </a:r>
            <a:r>
              <a:rPr sz="1550" spc="9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con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dignidad.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92459" y="5637212"/>
            <a:ext cx="7562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1B1B27"/>
                </a:solidFill>
                <a:latin typeface="Calibri"/>
                <a:cs typeface="Calibri"/>
              </a:rPr>
              <a:t>Amén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677775" y="5486396"/>
            <a:ext cx="1952625" cy="2743200"/>
            <a:chOff x="12677775" y="5486396"/>
            <a:chExt cx="1952625" cy="2743200"/>
          </a:xfrm>
        </p:grpSpPr>
        <p:sp>
          <p:nvSpPr>
            <p:cNvPr id="14" name="object 14"/>
            <p:cNvSpPr/>
            <p:nvPr/>
          </p:nvSpPr>
          <p:spPr>
            <a:xfrm>
              <a:off x="12677775" y="5486396"/>
              <a:ext cx="1952625" cy="2743200"/>
            </a:xfrm>
            <a:custGeom>
              <a:avLst/>
              <a:gdLst/>
              <a:ahLst/>
              <a:cxnLst/>
              <a:rect l="l" t="t" r="r" b="b"/>
              <a:pathLst>
                <a:path w="1952625" h="2743200">
                  <a:moveTo>
                    <a:pt x="1952624" y="0"/>
                  </a:moveTo>
                  <a:lnTo>
                    <a:pt x="0" y="0"/>
                  </a:lnTo>
                  <a:lnTo>
                    <a:pt x="0" y="2743199"/>
                  </a:lnTo>
                  <a:lnTo>
                    <a:pt x="1952624" y="2743199"/>
                  </a:lnTo>
                  <a:lnTo>
                    <a:pt x="1952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77775" y="7417158"/>
              <a:ext cx="1952625" cy="81243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889387" y="5722368"/>
              <a:ext cx="1532255" cy="1746885"/>
            </a:xfrm>
            <a:custGeom>
              <a:avLst/>
              <a:gdLst/>
              <a:ahLst/>
              <a:cxnLst/>
              <a:rect l="l" t="t" r="r" b="b"/>
              <a:pathLst>
                <a:path w="1532255" h="1746884">
                  <a:moveTo>
                    <a:pt x="1396527" y="0"/>
                  </a:moveTo>
                  <a:lnTo>
                    <a:pt x="135657" y="0"/>
                  </a:lnTo>
                  <a:lnTo>
                    <a:pt x="109102" y="2643"/>
                  </a:lnTo>
                  <a:lnTo>
                    <a:pt x="60489" y="22851"/>
                  </a:lnTo>
                  <a:lnTo>
                    <a:pt x="22841" y="60449"/>
                  </a:lnTo>
                  <a:lnTo>
                    <a:pt x="2626" y="109232"/>
                  </a:lnTo>
                  <a:lnTo>
                    <a:pt x="0" y="135876"/>
                  </a:lnTo>
                  <a:lnTo>
                    <a:pt x="0" y="1611788"/>
                  </a:lnTo>
                  <a:lnTo>
                    <a:pt x="10329" y="1663803"/>
                  </a:lnTo>
                  <a:lnTo>
                    <a:pt x="39895" y="1707845"/>
                  </a:lnTo>
                  <a:lnTo>
                    <a:pt x="83802" y="1737302"/>
                  </a:lnTo>
                  <a:lnTo>
                    <a:pt x="126022" y="1746677"/>
                  </a:lnTo>
                  <a:lnTo>
                    <a:pt x="1406160" y="1746677"/>
                  </a:lnTo>
                  <a:lnTo>
                    <a:pt x="1448369" y="1737302"/>
                  </a:lnTo>
                  <a:lnTo>
                    <a:pt x="1492265" y="1707845"/>
                  </a:lnTo>
                  <a:lnTo>
                    <a:pt x="1521841" y="1663803"/>
                  </a:lnTo>
                  <a:lnTo>
                    <a:pt x="1532181" y="1611788"/>
                  </a:lnTo>
                  <a:lnTo>
                    <a:pt x="1532181" y="135876"/>
                  </a:lnTo>
                  <a:lnTo>
                    <a:pt x="1521841" y="83844"/>
                  </a:lnTo>
                  <a:lnTo>
                    <a:pt x="1492265" y="39785"/>
                  </a:lnTo>
                  <a:lnTo>
                    <a:pt x="1448369" y="10365"/>
                  </a:lnTo>
                  <a:lnTo>
                    <a:pt x="1396527" y="0"/>
                  </a:lnTo>
                  <a:close/>
                </a:path>
              </a:pathLst>
            </a:custGeom>
            <a:solidFill>
              <a:srgbClr val="EEEB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39830" y="7871211"/>
              <a:ext cx="362061" cy="2819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72499" y="7143750"/>
            <a:ext cx="1043575" cy="7752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3265" y="4141470"/>
            <a:ext cx="330644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dirty="0">
                <a:solidFill>
                  <a:srgbClr val="1B1B27"/>
                </a:solidFill>
                <a:latin typeface="Impact"/>
                <a:cs typeface="Impact"/>
              </a:rPr>
              <a:t>Contexto</a:t>
            </a:r>
            <a:r>
              <a:rPr sz="3950" b="1" spc="110" dirty="0">
                <a:solidFill>
                  <a:srgbClr val="1B1B27"/>
                </a:solidFill>
                <a:latin typeface="Impact"/>
                <a:cs typeface="Impact"/>
              </a:rPr>
              <a:t> </a:t>
            </a:r>
            <a:r>
              <a:rPr sz="3950" b="1" spc="-10" dirty="0">
                <a:solidFill>
                  <a:srgbClr val="1B1B27"/>
                </a:solidFill>
                <a:latin typeface="Impact"/>
                <a:cs typeface="Impact"/>
              </a:rPr>
              <a:t>Actual</a:t>
            </a:r>
            <a:endParaRPr sz="3950">
              <a:latin typeface="Impact"/>
              <a:cs typeface="Impac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4377" y="4934965"/>
            <a:ext cx="4256405" cy="2074545"/>
            <a:chOff x="734377" y="4934965"/>
            <a:chExt cx="4256405" cy="2074545"/>
          </a:xfrm>
        </p:grpSpPr>
        <p:sp>
          <p:nvSpPr>
            <p:cNvPr id="5" name="object 5"/>
            <p:cNvSpPr/>
            <p:nvPr/>
          </p:nvSpPr>
          <p:spPr>
            <a:xfrm>
              <a:off x="738187" y="4938775"/>
              <a:ext cx="4248785" cy="2066925"/>
            </a:xfrm>
            <a:custGeom>
              <a:avLst/>
              <a:gdLst/>
              <a:ahLst/>
              <a:cxnLst/>
              <a:rect l="l" t="t" r="r" b="b"/>
              <a:pathLst>
                <a:path w="4248785" h="2066925">
                  <a:moveTo>
                    <a:pt x="4177220" y="0"/>
                  </a:moveTo>
                  <a:lnTo>
                    <a:pt x="70954" y="0"/>
                  </a:lnTo>
                  <a:lnTo>
                    <a:pt x="43333" y="5572"/>
                  </a:lnTo>
                  <a:lnTo>
                    <a:pt x="20780" y="20764"/>
                  </a:lnTo>
                  <a:lnTo>
                    <a:pt x="5575" y="43291"/>
                  </a:lnTo>
                  <a:lnTo>
                    <a:pt x="0" y="70866"/>
                  </a:lnTo>
                  <a:lnTo>
                    <a:pt x="0" y="1995932"/>
                  </a:lnTo>
                  <a:lnTo>
                    <a:pt x="5575" y="2023538"/>
                  </a:lnTo>
                  <a:lnTo>
                    <a:pt x="20780" y="2046084"/>
                  </a:lnTo>
                  <a:lnTo>
                    <a:pt x="43333" y="2061286"/>
                  </a:lnTo>
                  <a:lnTo>
                    <a:pt x="70954" y="2066861"/>
                  </a:lnTo>
                  <a:lnTo>
                    <a:pt x="4177220" y="2066861"/>
                  </a:lnTo>
                  <a:lnTo>
                    <a:pt x="4204815" y="2061286"/>
                  </a:lnTo>
                  <a:lnTo>
                    <a:pt x="4227385" y="2046084"/>
                  </a:lnTo>
                  <a:lnTo>
                    <a:pt x="4242621" y="2023538"/>
                  </a:lnTo>
                  <a:lnTo>
                    <a:pt x="4248213" y="1995932"/>
                  </a:lnTo>
                  <a:lnTo>
                    <a:pt x="4248213" y="70866"/>
                  </a:lnTo>
                  <a:lnTo>
                    <a:pt x="4242621" y="43291"/>
                  </a:lnTo>
                  <a:lnTo>
                    <a:pt x="4227385" y="20764"/>
                  </a:lnTo>
                  <a:lnTo>
                    <a:pt x="4204815" y="5572"/>
                  </a:lnTo>
                  <a:lnTo>
                    <a:pt x="4177220" y="0"/>
                  </a:lnTo>
                  <a:close/>
                </a:path>
              </a:pathLst>
            </a:custGeom>
            <a:solidFill>
              <a:srgbClr val="E0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8187" y="4938775"/>
              <a:ext cx="4248785" cy="2066925"/>
            </a:xfrm>
            <a:custGeom>
              <a:avLst/>
              <a:gdLst/>
              <a:ahLst/>
              <a:cxnLst/>
              <a:rect l="l" t="t" r="r" b="b"/>
              <a:pathLst>
                <a:path w="4248785" h="2066925">
                  <a:moveTo>
                    <a:pt x="0" y="70866"/>
                  </a:moveTo>
                  <a:lnTo>
                    <a:pt x="5575" y="43291"/>
                  </a:lnTo>
                  <a:lnTo>
                    <a:pt x="20780" y="20764"/>
                  </a:lnTo>
                  <a:lnTo>
                    <a:pt x="43333" y="5572"/>
                  </a:lnTo>
                  <a:lnTo>
                    <a:pt x="70954" y="0"/>
                  </a:lnTo>
                  <a:lnTo>
                    <a:pt x="4177220" y="0"/>
                  </a:lnTo>
                  <a:lnTo>
                    <a:pt x="4204815" y="5572"/>
                  </a:lnTo>
                  <a:lnTo>
                    <a:pt x="4227385" y="20764"/>
                  </a:lnTo>
                  <a:lnTo>
                    <a:pt x="4242621" y="43291"/>
                  </a:lnTo>
                  <a:lnTo>
                    <a:pt x="4248213" y="70866"/>
                  </a:lnTo>
                  <a:lnTo>
                    <a:pt x="4248213" y="1995932"/>
                  </a:lnTo>
                  <a:lnTo>
                    <a:pt x="4242621" y="2023538"/>
                  </a:lnTo>
                  <a:lnTo>
                    <a:pt x="4227385" y="2046084"/>
                  </a:lnTo>
                  <a:lnTo>
                    <a:pt x="4204815" y="2061286"/>
                  </a:lnTo>
                  <a:lnTo>
                    <a:pt x="4177220" y="2066861"/>
                  </a:lnTo>
                  <a:lnTo>
                    <a:pt x="70954" y="2066861"/>
                  </a:lnTo>
                  <a:lnTo>
                    <a:pt x="43333" y="2061286"/>
                  </a:lnTo>
                  <a:lnTo>
                    <a:pt x="20780" y="2046084"/>
                  </a:lnTo>
                  <a:lnTo>
                    <a:pt x="5575" y="2023538"/>
                  </a:lnTo>
                  <a:lnTo>
                    <a:pt x="0" y="1995932"/>
                  </a:lnTo>
                  <a:lnTo>
                    <a:pt x="0" y="70866"/>
                  </a:lnTo>
                  <a:close/>
                </a:path>
              </a:pathLst>
            </a:custGeom>
            <a:ln w="7620">
              <a:solidFill>
                <a:srgbClr val="C6C6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62977" y="4916521"/>
            <a:ext cx="3750945" cy="186563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b="1" spc="55" dirty="0">
                <a:solidFill>
                  <a:srgbClr val="3B3939"/>
                </a:solidFill>
                <a:latin typeface="Trebuchet MS"/>
                <a:cs typeface="Trebuchet MS"/>
              </a:rPr>
              <a:t>Situación</a:t>
            </a:r>
            <a:r>
              <a:rPr sz="2000" b="1" spc="-70" dirty="0">
                <a:solidFill>
                  <a:srgbClr val="3B3939"/>
                </a:solidFill>
                <a:latin typeface="Trebuchet MS"/>
                <a:cs typeface="Trebuchet MS"/>
              </a:rPr>
              <a:t> </a:t>
            </a:r>
            <a:r>
              <a:rPr sz="2000" b="1" spc="50" dirty="0">
                <a:solidFill>
                  <a:srgbClr val="3B3939"/>
                </a:solidFill>
                <a:latin typeface="Trebuchet MS"/>
                <a:cs typeface="Trebuchet MS"/>
              </a:rPr>
              <a:t>Actual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00499"/>
              </a:lnSpc>
              <a:spcBef>
                <a:spcPts val="945"/>
              </a:spcBef>
            </a:pP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A</a:t>
            </a:r>
            <a:r>
              <a:rPr sz="1650" spc="-10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pesar</a:t>
            </a:r>
            <a:r>
              <a:rPr sz="1650" spc="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de</a:t>
            </a:r>
            <a:r>
              <a:rPr sz="1650" spc="-6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mejoras</a:t>
            </a:r>
            <a:r>
              <a:rPr sz="1650" spc="-4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en</a:t>
            </a:r>
            <a:r>
              <a:rPr sz="1650" spc="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ciertas</a:t>
            </a:r>
            <a:r>
              <a:rPr sz="1650" spc="1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cifras</a:t>
            </a:r>
            <a:r>
              <a:rPr sz="1650" spc="-4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3B3939"/>
                </a:solidFill>
                <a:latin typeface="Arial"/>
                <a:cs typeface="Arial"/>
              </a:rPr>
              <a:t>de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empleo,</a:t>
            </a:r>
            <a:r>
              <a:rPr sz="1650" spc="-5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muchas</a:t>
            </a:r>
            <a:r>
              <a:rPr sz="1650" spc="-4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personas</a:t>
            </a:r>
            <a:r>
              <a:rPr sz="1650" spc="2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3B3939"/>
                </a:solidFill>
                <a:latin typeface="Arial"/>
                <a:cs typeface="Arial"/>
              </a:rPr>
              <a:t>continúan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enfrentando</a:t>
            </a:r>
            <a:r>
              <a:rPr sz="1650" spc="-9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inseguridad</a:t>
            </a:r>
            <a:r>
              <a:rPr sz="1650" spc="-2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laboral</a:t>
            </a:r>
            <a:r>
              <a:rPr sz="1650" spc="-6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3B3939"/>
                </a:solidFill>
                <a:latin typeface="Arial"/>
                <a:cs typeface="Arial"/>
              </a:rPr>
              <a:t>y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dificultades</a:t>
            </a:r>
            <a:r>
              <a:rPr sz="1650" spc="-3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para</a:t>
            </a:r>
            <a:r>
              <a:rPr sz="1650" spc="-5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cubrir</a:t>
            </a:r>
            <a:r>
              <a:rPr sz="1650" spc="1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sus</a:t>
            </a:r>
            <a:r>
              <a:rPr sz="1650" spc="-3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3B3939"/>
                </a:solidFill>
                <a:latin typeface="Arial"/>
                <a:cs typeface="Arial"/>
              </a:rPr>
              <a:t>necesidades básicas.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92140" y="4934965"/>
            <a:ext cx="4255770" cy="2074545"/>
            <a:chOff x="5192140" y="4934965"/>
            <a:chExt cx="4255770" cy="2074545"/>
          </a:xfrm>
        </p:grpSpPr>
        <p:sp>
          <p:nvSpPr>
            <p:cNvPr id="9" name="object 9"/>
            <p:cNvSpPr/>
            <p:nvPr/>
          </p:nvSpPr>
          <p:spPr>
            <a:xfrm>
              <a:off x="5195950" y="4938775"/>
              <a:ext cx="4248150" cy="2066925"/>
            </a:xfrm>
            <a:custGeom>
              <a:avLst/>
              <a:gdLst/>
              <a:ahLst/>
              <a:cxnLst/>
              <a:rect l="l" t="t" r="r" b="b"/>
              <a:pathLst>
                <a:path w="4248150" h="2066925">
                  <a:moveTo>
                    <a:pt x="4177156" y="0"/>
                  </a:moveTo>
                  <a:lnTo>
                    <a:pt x="70865" y="0"/>
                  </a:lnTo>
                  <a:lnTo>
                    <a:pt x="43291" y="5572"/>
                  </a:lnTo>
                  <a:lnTo>
                    <a:pt x="20764" y="20764"/>
                  </a:lnTo>
                  <a:lnTo>
                    <a:pt x="5572" y="43291"/>
                  </a:lnTo>
                  <a:lnTo>
                    <a:pt x="0" y="70866"/>
                  </a:lnTo>
                  <a:lnTo>
                    <a:pt x="0" y="1995932"/>
                  </a:lnTo>
                  <a:lnTo>
                    <a:pt x="5572" y="2023538"/>
                  </a:lnTo>
                  <a:lnTo>
                    <a:pt x="20764" y="2046084"/>
                  </a:lnTo>
                  <a:lnTo>
                    <a:pt x="43291" y="2061286"/>
                  </a:lnTo>
                  <a:lnTo>
                    <a:pt x="70865" y="2066861"/>
                  </a:lnTo>
                  <a:lnTo>
                    <a:pt x="4177156" y="2066861"/>
                  </a:lnTo>
                  <a:lnTo>
                    <a:pt x="4204751" y="2061286"/>
                  </a:lnTo>
                  <a:lnTo>
                    <a:pt x="4227322" y="2046084"/>
                  </a:lnTo>
                  <a:lnTo>
                    <a:pt x="4242558" y="2023538"/>
                  </a:lnTo>
                  <a:lnTo>
                    <a:pt x="4248150" y="1995932"/>
                  </a:lnTo>
                  <a:lnTo>
                    <a:pt x="4248150" y="70866"/>
                  </a:lnTo>
                  <a:lnTo>
                    <a:pt x="4242558" y="43291"/>
                  </a:lnTo>
                  <a:lnTo>
                    <a:pt x="4227322" y="20764"/>
                  </a:lnTo>
                  <a:lnTo>
                    <a:pt x="4204751" y="5572"/>
                  </a:lnTo>
                  <a:lnTo>
                    <a:pt x="4177156" y="0"/>
                  </a:lnTo>
                  <a:close/>
                </a:path>
              </a:pathLst>
            </a:custGeom>
            <a:solidFill>
              <a:srgbClr val="E0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95950" y="4938775"/>
              <a:ext cx="4248150" cy="2066925"/>
            </a:xfrm>
            <a:custGeom>
              <a:avLst/>
              <a:gdLst/>
              <a:ahLst/>
              <a:cxnLst/>
              <a:rect l="l" t="t" r="r" b="b"/>
              <a:pathLst>
                <a:path w="4248150" h="2066925">
                  <a:moveTo>
                    <a:pt x="0" y="70866"/>
                  </a:moveTo>
                  <a:lnTo>
                    <a:pt x="5572" y="43291"/>
                  </a:lnTo>
                  <a:lnTo>
                    <a:pt x="20764" y="20764"/>
                  </a:lnTo>
                  <a:lnTo>
                    <a:pt x="43291" y="5572"/>
                  </a:lnTo>
                  <a:lnTo>
                    <a:pt x="70865" y="0"/>
                  </a:lnTo>
                  <a:lnTo>
                    <a:pt x="4177156" y="0"/>
                  </a:lnTo>
                  <a:lnTo>
                    <a:pt x="4204751" y="5572"/>
                  </a:lnTo>
                  <a:lnTo>
                    <a:pt x="4227322" y="20764"/>
                  </a:lnTo>
                  <a:lnTo>
                    <a:pt x="4242558" y="43291"/>
                  </a:lnTo>
                  <a:lnTo>
                    <a:pt x="4248150" y="70866"/>
                  </a:lnTo>
                  <a:lnTo>
                    <a:pt x="4248150" y="1995932"/>
                  </a:lnTo>
                  <a:lnTo>
                    <a:pt x="4242558" y="2023538"/>
                  </a:lnTo>
                  <a:lnTo>
                    <a:pt x="4227322" y="2046084"/>
                  </a:lnTo>
                  <a:lnTo>
                    <a:pt x="4204751" y="2061286"/>
                  </a:lnTo>
                  <a:lnTo>
                    <a:pt x="4177156" y="2066861"/>
                  </a:lnTo>
                  <a:lnTo>
                    <a:pt x="70865" y="2066861"/>
                  </a:lnTo>
                  <a:lnTo>
                    <a:pt x="43291" y="2061286"/>
                  </a:lnTo>
                  <a:lnTo>
                    <a:pt x="20764" y="2046084"/>
                  </a:lnTo>
                  <a:lnTo>
                    <a:pt x="5572" y="2023538"/>
                  </a:lnTo>
                  <a:lnTo>
                    <a:pt x="0" y="1995932"/>
                  </a:lnTo>
                  <a:lnTo>
                    <a:pt x="0" y="70866"/>
                  </a:lnTo>
                  <a:close/>
                </a:path>
              </a:pathLst>
            </a:custGeom>
            <a:ln w="7619">
              <a:solidFill>
                <a:srgbClr val="C6C6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00421" y="4956300"/>
            <a:ext cx="3733165" cy="141668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000" b="1" spc="75" dirty="0">
                <a:solidFill>
                  <a:srgbClr val="3B3939"/>
                </a:solidFill>
                <a:latin typeface="Trebuchet MS"/>
                <a:cs typeface="Trebuchet MS"/>
              </a:rPr>
              <a:t>Colectivos</a:t>
            </a:r>
            <a:r>
              <a:rPr sz="2000" b="1" spc="-110" dirty="0">
                <a:solidFill>
                  <a:srgbClr val="3B3939"/>
                </a:solidFill>
                <a:latin typeface="Trebuchet MS"/>
                <a:cs typeface="Trebuchet MS"/>
              </a:rPr>
              <a:t> </a:t>
            </a:r>
            <a:r>
              <a:rPr sz="2000" b="1" spc="60" dirty="0">
                <a:solidFill>
                  <a:srgbClr val="3B3939"/>
                </a:solidFill>
                <a:latin typeface="Trebuchet MS"/>
                <a:cs typeface="Trebuchet MS"/>
              </a:rPr>
              <a:t>Vulnerables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00499"/>
              </a:lnSpc>
              <a:spcBef>
                <a:spcPts val="1145"/>
              </a:spcBef>
            </a:pP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La</a:t>
            </a:r>
            <a:r>
              <a:rPr sz="1650" spc="3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3B3939"/>
                </a:solidFill>
                <a:latin typeface="Arial"/>
                <a:cs typeface="Arial"/>
              </a:rPr>
              <a:t>precariedad</a:t>
            </a:r>
            <a:r>
              <a:rPr sz="1650" spc="-4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afecta</a:t>
            </a:r>
            <a:r>
              <a:rPr sz="1650" spc="-4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especialmente</a:t>
            </a:r>
            <a:r>
              <a:rPr sz="1650" spc="-4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3B3939"/>
                </a:solidFill>
                <a:latin typeface="Arial"/>
                <a:cs typeface="Arial"/>
              </a:rPr>
              <a:t>a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mujeres,</a:t>
            </a:r>
            <a:r>
              <a:rPr sz="1650" spc="-7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jóvenes,</a:t>
            </a:r>
            <a:r>
              <a:rPr sz="1650" spc="-6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personas</a:t>
            </a:r>
            <a:r>
              <a:rPr sz="1650" spc="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mayores</a:t>
            </a:r>
            <a:r>
              <a:rPr sz="1650" spc="-5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3B3939"/>
                </a:solidFill>
                <a:latin typeface="Arial"/>
                <a:cs typeface="Arial"/>
              </a:rPr>
              <a:t>de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45</a:t>
            </a:r>
            <a:r>
              <a:rPr sz="1650" spc="2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años</a:t>
            </a:r>
            <a:r>
              <a:rPr sz="1650" spc="-2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y</a:t>
            </a:r>
            <a:r>
              <a:rPr sz="1650" spc="-3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personas</a:t>
            </a:r>
            <a:r>
              <a:rPr sz="1650" spc="-2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3B3939"/>
                </a:solidFill>
                <a:latin typeface="Arial"/>
                <a:cs typeface="Arial"/>
              </a:rPr>
              <a:t>migrantes.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649841" y="4934965"/>
            <a:ext cx="4255770" cy="2074545"/>
            <a:chOff x="9649841" y="4934965"/>
            <a:chExt cx="4255770" cy="2074545"/>
          </a:xfrm>
        </p:grpSpPr>
        <p:sp>
          <p:nvSpPr>
            <p:cNvPr id="13" name="object 13"/>
            <p:cNvSpPr/>
            <p:nvPr/>
          </p:nvSpPr>
          <p:spPr>
            <a:xfrm>
              <a:off x="9653651" y="4938775"/>
              <a:ext cx="4248150" cy="2066925"/>
            </a:xfrm>
            <a:custGeom>
              <a:avLst/>
              <a:gdLst/>
              <a:ahLst/>
              <a:cxnLst/>
              <a:rect l="l" t="t" r="r" b="b"/>
              <a:pathLst>
                <a:path w="4248150" h="2066925">
                  <a:moveTo>
                    <a:pt x="4177156" y="0"/>
                  </a:moveTo>
                  <a:lnTo>
                    <a:pt x="70866" y="0"/>
                  </a:lnTo>
                  <a:lnTo>
                    <a:pt x="43291" y="5572"/>
                  </a:lnTo>
                  <a:lnTo>
                    <a:pt x="20764" y="20764"/>
                  </a:lnTo>
                  <a:lnTo>
                    <a:pt x="5572" y="43291"/>
                  </a:lnTo>
                  <a:lnTo>
                    <a:pt x="0" y="70866"/>
                  </a:lnTo>
                  <a:lnTo>
                    <a:pt x="0" y="1995932"/>
                  </a:lnTo>
                  <a:lnTo>
                    <a:pt x="5572" y="2023538"/>
                  </a:lnTo>
                  <a:lnTo>
                    <a:pt x="20764" y="2046084"/>
                  </a:lnTo>
                  <a:lnTo>
                    <a:pt x="43291" y="2061286"/>
                  </a:lnTo>
                  <a:lnTo>
                    <a:pt x="70866" y="2066861"/>
                  </a:lnTo>
                  <a:lnTo>
                    <a:pt x="4177156" y="2066861"/>
                  </a:lnTo>
                  <a:lnTo>
                    <a:pt x="4204751" y="2061286"/>
                  </a:lnTo>
                  <a:lnTo>
                    <a:pt x="4227322" y="2046084"/>
                  </a:lnTo>
                  <a:lnTo>
                    <a:pt x="4242558" y="2023538"/>
                  </a:lnTo>
                  <a:lnTo>
                    <a:pt x="4248150" y="1995932"/>
                  </a:lnTo>
                  <a:lnTo>
                    <a:pt x="4248150" y="70866"/>
                  </a:lnTo>
                  <a:lnTo>
                    <a:pt x="4242558" y="43291"/>
                  </a:lnTo>
                  <a:lnTo>
                    <a:pt x="4227322" y="20764"/>
                  </a:lnTo>
                  <a:lnTo>
                    <a:pt x="4204751" y="5572"/>
                  </a:lnTo>
                  <a:lnTo>
                    <a:pt x="4177156" y="0"/>
                  </a:lnTo>
                  <a:close/>
                </a:path>
              </a:pathLst>
            </a:custGeom>
            <a:solidFill>
              <a:srgbClr val="E0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53651" y="4938775"/>
              <a:ext cx="4248150" cy="2066925"/>
            </a:xfrm>
            <a:custGeom>
              <a:avLst/>
              <a:gdLst/>
              <a:ahLst/>
              <a:cxnLst/>
              <a:rect l="l" t="t" r="r" b="b"/>
              <a:pathLst>
                <a:path w="4248150" h="2066925">
                  <a:moveTo>
                    <a:pt x="0" y="70866"/>
                  </a:moveTo>
                  <a:lnTo>
                    <a:pt x="5572" y="43291"/>
                  </a:lnTo>
                  <a:lnTo>
                    <a:pt x="20764" y="20764"/>
                  </a:lnTo>
                  <a:lnTo>
                    <a:pt x="43291" y="5572"/>
                  </a:lnTo>
                  <a:lnTo>
                    <a:pt x="70866" y="0"/>
                  </a:lnTo>
                  <a:lnTo>
                    <a:pt x="4177156" y="0"/>
                  </a:lnTo>
                  <a:lnTo>
                    <a:pt x="4204751" y="5572"/>
                  </a:lnTo>
                  <a:lnTo>
                    <a:pt x="4227322" y="20764"/>
                  </a:lnTo>
                  <a:lnTo>
                    <a:pt x="4242558" y="43291"/>
                  </a:lnTo>
                  <a:lnTo>
                    <a:pt x="4248150" y="70866"/>
                  </a:lnTo>
                  <a:lnTo>
                    <a:pt x="4248150" y="1995932"/>
                  </a:lnTo>
                  <a:lnTo>
                    <a:pt x="4242558" y="2023538"/>
                  </a:lnTo>
                  <a:lnTo>
                    <a:pt x="4227322" y="2046084"/>
                  </a:lnTo>
                  <a:lnTo>
                    <a:pt x="4204751" y="2061286"/>
                  </a:lnTo>
                  <a:lnTo>
                    <a:pt x="4177156" y="2066861"/>
                  </a:lnTo>
                  <a:lnTo>
                    <a:pt x="70866" y="2066861"/>
                  </a:lnTo>
                  <a:lnTo>
                    <a:pt x="43291" y="2061286"/>
                  </a:lnTo>
                  <a:lnTo>
                    <a:pt x="20764" y="2046084"/>
                  </a:lnTo>
                  <a:lnTo>
                    <a:pt x="5572" y="2023538"/>
                  </a:lnTo>
                  <a:lnTo>
                    <a:pt x="0" y="1995932"/>
                  </a:lnTo>
                  <a:lnTo>
                    <a:pt x="0" y="70866"/>
                  </a:lnTo>
                  <a:close/>
                </a:path>
              </a:pathLst>
            </a:custGeom>
            <a:ln w="7620">
              <a:solidFill>
                <a:srgbClr val="C6C6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860026" y="5037794"/>
            <a:ext cx="3779520" cy="1774189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sz="2000" b="1" spc="55" dirty="0">
                <a:solidFill>
                  <a:srgbClr val="3B3939"/>
                </a:solidFill>
                <a:latin typeface="Trebuchet MS"/>
                <a:cs typeface="Trebuchet MS"/>
              </a:rPr>
              <a:t>Exclusión</a:t>
            </a:r>
            <a:r>
              <a:rPr sz="2000" b="1" spc="-75" dirty="0">
                <a:solidFill>
                  <a:srgbClr val="3B3939"/>
                </a:solidFill>
                <a:latin typeface="Trebuchet MS"/>
                <a:cs typeface="Trebuchet MS"/>
              </a:rPr>
              <a:t> </a:t>
            </a:r>
            <a:r>
              <a:rPr sz="2000" b="1" spc="70" dirty="0">
                <a:solidFill>
                  <a:srgbClr val="3B3939"/>
                </a:solidFill>
                <a:latin typeface="Trebuchet MS"/>
                <a:cs typeface="Trebuchet MS"/>
              </a:rPr>
              <a:t>Social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00499"/>
              </a:lnSpc>
              <a:spcBef>
                <a:spcPts val="620"/>
              </a:spcBef>
            </a:pP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Según</a:t>
            </a:r>
            <a:r>
              <a:rPr sz="1650" spc="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el</a:t>
            </a:r>
            <a:r>
              <a:rPr sz="1650" spc="-3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informe</a:t>
            </a:r>
            <a:r>
              <a:rPr sz="1650" spc="-6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FOESSA,</a:t>
            </a:r>
            <a:r>
              <a:rPr sz="1650" spc="2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el</a:t>
            </a:r>
            <a:r>
              <a:rPr sz="1650" spc="-4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23%</a:t>
            </a:r>
            <a:r>
              <a:rPr sz="1650" spc="-1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de</a:t>
            </a:r>
            <a:r>
              <a:rPr sz="1650" spc="-6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3B3939"/>
                </a:solidFill>
                <a:latin typeface="Arial"/>
                <a:cs typeface="Arial"/>
              </a:rPr>
              <a:t>la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población</a:t>
            </a:r>
            <a:r>
              <a:rPr sz="1650" spc="-6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española</a:t>
            </a:r>
            <a:r>
              <a:rPr sz="1650" spc="-5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sigue</a:t>
            </a:r>
            <a:r>
              <a:rPr sz="1650" spc="-6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viviendo</a:t>
            </a:r>
            <a:r>
              <a:rPr sz="1650" spc="-5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3B3939"/>
                </a:solidFill>
                <a:latin typeface="Arial"/>
                <a:cs typeface="Arial"/>
              </a:rPr>
              <a:t>en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situación</a:t>
            </a:r>
            <a:r>
              <a:rPr sz="1650" spc="-2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de</a:t>
            </a:r>
            <a:r>
              <a:rPr sz="1650" spc="-8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exclusión</a:t>
            </a:r>
            <a:r>
              <a:rPr sz="1650" spc="-1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social,</a:t>
            </a:r>
            <a:r>
              <a:rPr sz="1650" spc="-7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siendo</a:t>
            </a:r>
            <a:r>
              <a:rPr sz="1650" spc="-2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3B3939"/>
                </a:solidFill>
                <a:latin typeface="Arial"/>
                <a:cs typeface="Arial"/>
              </a:rPr>
              <a:t>el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empleo</a:t>
            </a:r>
            <a:r>
              <a:rPr sz="1650" spc="-4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precario</a:t>
            </a:r>
            <a:r>
              <a:rPr sz="1650" spc="-4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una</a:t>
            </a:r>
            <a:r>
              <a:rPr sz="1650" spc="-4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de</a:t>
            </a:r>
            <a:r>
              <a:rPr sz="1650" spc="3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B3939"/>
                </a:solidFill>
                <a:latin typeface="Arial"/>
                <a:cs typeface="Arial"/>
              </a:rPr>
              <a:t>las</a:t>
            </a:r>
            <a:r>
              <a:rPr sz="1650" spc="-2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3B3939"/>
                </a:solidFill>
                <a:latin typeface="Arial"/>
                <a:cs typeface="Arial"/>
              </a:rPr>
              <a:t>causas principales.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78809" y="7348855"/>
            <a:ext cx="7293609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3B3939"/>
                </a:solidFill>
                <a:latin typeface="Arial"/>
                <a:cs typeface="Arial"/>
              </a:rPr>
              <a:t>No</a:t>
            </a:r>
            <a:r>
              <a:rPr sz="2000" b="1" spc="-4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B3939"/>
                </a:solidFill>
                <a:latin typeface="Arial"/>
                <a:cs typeface="Arial"/>
              </a:rPr>
              <a:t>sirve</a:t>
            </a:r>
            <a:r>
              <a:rPr sz="2000" b="1" spc="-1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B3939"/>
                </a:solidFill>
                <a:latin typeface="Arial"/>
                <a:cs typeface="Arial"/>
              </a:rPr>
              <a:t>cualquier</a:t>
            </a:r>
            <a:r>
              <a:rPr sz="2000" b="1" spc="-114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B3939"/>
                </a:solidFill>
                <a:latin typeface="Arial"/>
                <a:cs typeface="Arial"/>
              </a:rPr>
              <a:t>empleo.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3B3939"/>
                </a:solidFill>
                <a:latin typeface="Arial"/>
                <a:cs typeface="Arial"/>
              </a:rPr>
              <a:t>Solo</a:t>
            </a:r>
            <a:r>
              <a:rPr sz="2000" b="1" spc="-6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B3939"/>
                </a:solidFill>
                <a:latin typeface="Arial"/>
                <a:cs typeface="Arial"/>
              </a:rPr>
              <a:t>aquel</a:t>
            </a:r>
            <a:r>
              <a:rPr sz="2000" b="1" spc="-6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B3939"/>
                </a:solidFill>
                <a:latin typeface="Arial"/>
                <a:cs typeface="Arial"/>
              </a:rPr>
              <a:t>que</a:t>
            </a:r>
            <a:r>
              <a:rPr sz="2000" b="1" spc="-2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B3939"/>
                </a:solidFill>
                <a:latin typeface="Arial"/>
                <a:cs typeface="Arial"/>
              </a:rPr>
              <a:t>devuelve</a:t>
            </a:r>
            <a:r>
              <a:rPr sz="2000" b="1" spc="4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B3939"/>
                </a:solidFill>
                <a:latin typeface="Arial"/>
                <a:cs typeface="Arial"/>
              </a:rPr>
              <a:t>dignidad,</a:t>
            </a:r>
            <a:r>
              <a:rPr sz="2000" b="1" spc="-5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B3939"/>
                </a:solidFill>
                <a:latin typeface="Arial"/>
                <a:cs typeface="Arial"/>
              </a:rPr>
              <a:t>pertenencia</a:t>
            </a:r>
            <a:r>
              <a:rPr sz="2000" b="1" spc="-2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B3939"/>
                </a:solidFill>
                <a:latin typeface="Arial"/>
                <a:cs typeface="Arial"/>
              </a:rPr>
              <a:t>y</a:t>
            </a:r>
            <a:r>
              <a:rPr sz="2000" b="1" spc="5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B3939"/>
                </a:solidFill>
                <a:latin typeface="Arial"/>
                <a:cs typeface="Arial"/>
              </a:rPr>
              <a:t>esperanza.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02" y="0"/>
            <a:ext cx="14600936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7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44615" y="1886966"/>
            <a:ext cx="3703320" cy="3731895"/>
            <a:chOff x="5944615" y="1886966"/>
            <a:chExt cx="3703320" cy="3731895"/>
          </a:xfrm>
        </p:grpSpPr>
        <p:sp>
          <p:nvSpPr>
            <p:cNvPr id="3" name="object 3"/>
            <p:cNvSpPr/>
            <p:nvPr/>
          </p:nvSpPr>
          <p:spPr>
            <a:xfrm>
              <a:off x="5948425" y="1890776"/>
              <a:ext cx="3695700" cy="3724275"/>
            </a:xfrm>
            <a:custGeom>
              <a:avLst/>
              <a:gdLst/>
              <a:ahLst/>
              <a:cxnLst/>
              <a:rect l="l" t="t" r="r" b="b"/>
              <a:pathLst>
                <a:path w="3695700" h="3724275">
                  <a:moveTo>
                    <a:pt x="3587750" y="0"/>
                  </a:moveTo>
                  <a:lnTo>
                    <a:pt x="107823" y="0"/>
                  </a:lnTo>
                  <a:lnTo>
                    <a:pt x="65847" y="8471"/>
                  </a:lnTo>
                  <a:lnTo>
                    <a:pt x="31575" y="31575"/>
                  </a:lnTo>
                  <a:lnTo>
                    <a:pt x="8471" y="65847"/>
                  </a:lnTo>
                  <a:lnTo>
                    <a:pt x="0" y="107823"/>
                  </a:lnTo>
                  <a:lnTo>
                    <a:pt x="0" y="3616325"/>
                  </a:lnTo>
                  <a:lnTo>
                    <a:pt x="8471" y="3658300"/>
                  </a:lnTo>
                  <a:lnTo>
                    <a:pt x="31575" y="3692572"/>
                  </a:lnTo>
                  <a:lnTo>
                    <a:pt x="65847" y="3715676"/>
                  </a:lnTo>
                  <a:lnTo>
                    <a:pt x="107823" y="3724148"/>
                  </a:lnTo>
                  <a:lnTo>
                    <a:pt x="3587750" y="3724148"/>
                  </a:lnTo>
                  <a:lnTo>
                    <a:pt x="3629745" y="3715676"/>
                  </a:lnTo>
                  <a:lnTo>
                    <a:pt x="3664061" y="3692572"/>
                  </a:lnTo>
                  <a:lnTo>
                    <a:pt x="3687208" y="3658300"/>
                  </a:lnTo>
                  <a:lnTo>
                    <a:pt x="3695700" y="3616325"/>
                  </a:lnTo>
                  <a:lnTo>
                    <a:pt x="3695700" y="107823"/>
                  </a:lnTo>
                  <a:lnTo>
                    <a:pt x="3687208" y="65847"/>
                  </a:lnTo>
                  <a:lnTo>
                    <a:pt x="3664061" y="31575"/>
                  </a:lnTo>
                  <a:lnTo>
                    <a:pt x="3629745" y="8471"/>
                  </a:lnTo>
                  <a:lnTo>
                    <a:pt x="3587750" y="0"/>
                  </a:lnTo>
                  <a:close/>
                </a:path>
              </a:pathLst>
            </a:custGeom>
            <a:solidFill>
              <a:srgbClr val="E0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48425" y="1890776"/>
              <a:ext cx="3695700" cy="3724275"/>
            </a:xfrm>
            <a:custGeom>
              <a:avLst/>
              <a:gdLst/>
              <a:ahLst/>
              <a:cxnLst/>
              <a:rect l="l" t="t" r="r" b="b"/>
              <a:pathLst>
                <a:path w="3695700" h="3724275">
                  <a:moveTo>
                    <a:pt x="0" y="107823"/>
                  </a:moveTo>
                  <a:lnTo>
                    <a:pt x="8471" y="65847"/>
                  </a:lnTo>
                  <a:lnTo>
                    <a:pt x="31575" y="31575"/>
                  </a:lnTo>
                  <a:lnTo>
                    <a:pt x="65847" y="8471"/>
                  </a:lnTo>
                  <a:lnTo>
                    <a:pt x="107823" y="0"/>
                  </a:lnTo>
                  <a:lnTo>
                    <a:pt x="3587750" y="0"/>
                  </a:lnTo>
                  <a:lnTo>
                    <a:pt x="3629745" y="8471"/>
                  </a:lnTo>
                  <a:lnTo>
                    <a:pt x="3664061" y="31575"/>
                  </a:lnTo>
                  <a:lnTo>
                    <a:pt x="3687208" y="65847"/>
                  </a:lnTo>
                  <a:lnTo>
                    <a:pt x="3695700" y="107823"/>
                  </a:lnTo>
                  <a:lnTo>
                    <a:pt x="3695700" y="3616325"/>
                  </a:lnTo>
                  <a:lnTo>
                    <a:pt x="3687208" y="3658300"/>
                  </a:lnTo>
                  <a:lnTo>
                    <a:pt x="3664061" y="3692572"/>
                  </a:lnTo>
                  <a:lnTo>
                    <a:pt x="3629745" y="3715676"/>
                  </a:lnTo>
                  <a:lnTo>
                    <a:pt x="3587750" y="3724148"/>
                  </a:lnTo>
                  <a:lnTo>
                    <a:pt x="107823" y="3724148"/>
                  </a:lnTo>
                  <a:lnTo>
                    <a:pt x="65847" y="3715676"/>
                  </a:lnTo>
                  <a:lnTo>
                    <a:pt x="31575" y="3692572"/>
                  </a:lnTo>
                  <a:lnTo>
                    <a:pt x="8471" y="3658300"/>
                  </a:lnTo>
                  <a:lnTo>
                    <a:pt x="0" y="3616325"/>
                  </a:lnTo>
                  <a:lnTo>
                    <a:pt x="0" y="107823"/>
                  </a:lnTo>
                  <a:close/>
                </a:path>
              </a:pathLst>
            </a:custGeom>
            <a:ln w="7620">
              <a:solidFill>
                <a:srgbClr val="C6C6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156325" y="2109787"/>
            <a:ext cx="3131185" cy="27730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419225">
              <a:lnSpc>
                <a:spcPct val="100800"/>
              </a:lnSpc>
              <a:spcBef>
                <a:spcPts val="85"/>
              </a:spcBef>
            </a:pPr>
            <a:r>
              <a:rPr sz="1800" b="1" dirty="0">
                <a:solidFill>
                  <a:srgbClr val="3B3939"/>
                </a:solidFill>
                <a:latin typeface="Arial"/>
                <a:cs typeface="Arial"/>
              </a:rPr>
              <a:t>Palabras</a:t>
            </a:r>
            <a:r>
              <a:rPr sz="1800" b="1" spc="-1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B3939"/>
                </a:solidFill>
                <a:latin typeface="Arial"/>
                <a:cs typeface="Arial"/>
              </a:rPr>
              <a:t>del </a:t>
            </a:r>
            <a:r>
              <a:rPr sz="1800" b="1" dirty="0">
                <a:solidFill>
                  <a:srgbClr val="3B3939"/>
                </a:solidFill>
                <a:latin typeface="Arial"/>
                <a:cs typeface="Arial"/>
              </a:rPr>
              <a:t>Papa</a:t>
            </a:r>
            <a:r>
              <a:rPr sz="1800" b="1" spc="-2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B3939"/>
                </a:solidFill>
                <a:latin typeface="Arial"/>
                <a:cs typeface="Arial"/>
              </a:rPr>
              <a:t>Francisco</a:t>
            </a:r>
            <a:endParaRPr sz="1800" dirty="0">
              <a:latin typeface="Arial"/>
              <a:cs typeface="Arial"/>
            </a:endParaRPr>
          </a:p>
          <a:p>
            <a:pPr marL="12700" marR="198120">
              <a:lnSpc>
                <a:spcPts val="2030"/>
              </a:lnSpc>
              <a:spcBef>
                <a:spcPts val="1145"/>
              </a:spcBef>
            </a:pPr>
            <a:r>
              <a:rPr sz="1700" dirty="0">
                <a:solidFill>
                  <a:srgbClr val="3B3939"/>
                </a:solidFill>
                <a:latin typeface="Arial"/>
                <a:cs typeface="Arial"/>
              </a:rPr>
              <a:t>"El</a:t>
            </a:r>
            <a:r>
              <a:rPr sz="1700" spc="1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3B3939"/>
                </a:solidFill>
                <a:latin typeface="Arial"/>
                <a:cs typeface="Arial"/>
              </a:rPr>
              <a:t>trabajo</a:t>
            </a:r>
            <a:r>
              <a:rPr sz="1700" spc="-3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B3939"/>
                </a:solidFill>
                <a:latin typeface="Arial"/>
                <a:cs typeface="Arial"/>
              </a:rPr>
              <a:t>es</a:t>
            </a:r>
            <a:r>
              <a:rPr sz="1700" spc="-1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B3939"/>
                </a:solidFill>
                <a:latin typeface="Arial"/>
                <a:cs typeface="Arial"/>
              </a:rPr>
              <a:t>una</a:t>
            </a:r>
            <a:r>
              <a:rPr sz="1700" spc="-3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3B3939"/>
                </a:solidFill>
                <a:latin typeface="Arial"/>
                <a:cs typeface="Arial"/>
              </a:rPr>
              <a:t>dimensión irrenunciable</a:t>
            </a:r>
            <a:r>
              <a:rPr sz="1700" spc="-1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B3939"/>
                </a:solidFill>
                <a:latin typeface="Arial"/>
                <a:cs typeface="Arial"/>
              </a:rPr>
              <a:t>de</a:t>
            </a:r>
            <a:r>
              <a:rPr sz="1700" spc="-1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B3939"/>
                </a:solidFill>
                <a:latin typeface="Arial"/>
                <a:cs typeface="Arial"/>
              </a:rPr>
              <a:t>la</a:t>
            </a:r>
            <a:r>
              <a:rPr sz="1700" spc="-1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B3939"/>
                </a:solidFill>
                <a:latin typeface="Arial"/>
                <a:cs typeface="Arial"/>
              </a:rPr>
              <a:t>vida</a:t>
            </a:r>
            <a:r>
              <a:rPr sz="1700" spc="-1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3B3939"/>
                </a:solidFill>
                <a:latin typeface="Arial"/>
                <a:cs typeface="Arial"/>
              </a:rPr>
              <a:t>social" </a:t>
            </a:r>
            <a:r>
              <a:rPr sz="1700" dirty="0">
                <a:solidFill>
                  <a:srgbClr val="3B3939"/>
                </a:solidFill>
                <a:latin typeface="Arial"/>
                <a:cs typeface="Arial"/>
              </a:rPr>
              <a:t>(Fratelli</a:t>
            </a:r>
            <a:r>
              <a:rPr sz="1700" spc="-12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B3939"/>
                </a:solidFill>
                <a:latin typeface="Arial"/>
                <a:cs typeface="Arial"/>
              </a:rPr>
              <a:t>Tutti,</a:t>
            </a:r>
            <a:r>
              <a:rPr sz="1700" spc="-8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3B3939"/>
                </a:solidFill>
                <a:latin typeface="Arial"/>
                <a:cs typeface="Arial"/>
              </a:rPr>
              <a:t>162)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  <a:spcBef>
                <a:spcPts val="1350"/>
              </a:spcBef>
            </a:pPr>
            <a:r>
              <a:rPr sz="1800" dirty="0">
                <a:latin typeface="Arial"/>
                <a:cs typeface="Arial"/>
              </a:rPr>
              <a:t>El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objetivo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debe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"permitir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spc="-50" dirty="0">
                <a:latin typeface="Arial"/>
                <a:cs typeface="Arial"/>
              </a:rPr>
              <a:t>a </a:t>
            </a:r>
            <a:r>
              <a:rPr sz="1800" i="1" dirty="0">
                <a:latin typeface="Arial"/>
                <a:cs typeface="Arial"/>
              </a:rPr>
              <a:t>las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personas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tener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una</a:t>
            </a:r>
            <a:r>
              <a:rPr sz="1800" i="1" spc="-20" dirty="0">
                <a:latin typeface="Arial"/>
                <a:cs typeface="Arial"/>
              </a:rPr>
              <a:t> vida </a:t>
            </a:r>
            <a:r>
              <a:rPr sz="1800" i="1" dirty="0">
                <a:latin typeface="Arial"/>
                <a:cs typeface="Arial"/>
              </a:rPr>
              <a:t>digna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través del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trabajo"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i="1" dirty="0">
                <a:latin typeface="Arial"/>
                <a:cs typeface="Arial"/>
              </a:rPr>
              <a:t>Evangelii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Gaudium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192).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859391" y="1886966"/>
            <a:ext cx="4217670" cy="3731895"/>
            <a:chOff x="9859391" y="1886966"/>
            <a:chExt cx="4217670" cy="3731895"/>
          </a:xfrm>
        </p:grpSpPr>
        <p:sp>
          <p:nvSpPr>
            <p:cNvPr id="7" name="object 7"/>
            <p:cNvSpPr/>
            <p:nvPr/>
          </p:nvSpPr>
          <p:spPr>
            <a:xfrm>
              <a:off x="9863201" y="1890776"/>
              <a:ext cx="4210050" cy="3724275"/>
            </a:xfrm>
            <a:custGeom>
              <a:avLst/>
              <a:gdLst/>
              <a:ahLst/>
              <a:cxnLst/>
              <a:rect l="l" t="t" r="r" b="b"/>
              <a:pathLst>
                <a:path w="4210050" h="3724275">
                  <a:moveTo>
                    <a:pt x="4101337" y="0"/>
                  </a:moveTo>
                  <a:lnTo>
                    <a:pt x="108584" y="0"/>
                  </a:lnTo>
                  <a:lnTo>
                    <a:pt x="66329" y="8536"/>
                  </a:lnTo>
                  <a:lnTo>
                    <a:pt x="31813" y="31813"/>
                  </a:lnTo>
                  <a:lnTo>
                    <a:pt x="8536" y="66329"/>
                  </a:lnTo>
                  <a:lnTo>
                    <a:pt x="0" y="108585"/>
                  </a:lnTo>
                  <a:lnTo>
                    <a:pt x="0" y="3615563"/>
                  </a:lnTo>
                  <a:lnTo>
                    <a:pt x="8536" y="3657818"/>
                  </a:lnTo>
                  <a:lnTo>
                    <a:pt x="31813" y="3692334"/>
                  </a:lnTo>
                  <a:lnTo>
                    <a:pt x="66329" y="3715611"/>
                  </a:lnTo>
                  <a:lnTo>
                    <a:pt x="108584" y="3724148"/>
                  </a:lnTo>
                  <a:lnTo>
                    <a:pt x="4101337" y="3724148"/>
                  </a:lnTo>
                  <a:lnTo>
                    <a:pt x="4143613" y="3715611"/>
                  </a:lnTo>
                  <a:lnTo>
                    <a:pt x="4178173" y="3692334"/>
                  </a:lnTo>
                  <a:lnTo>
                    <a:pt x="4201493" y="3657818"/>
                  </a:lnTo>
                  <a:lnTo>
                    <a:pt x="4210050" y="3615563"/>
                  </a:lnTo>
                  <a:lnTo>
                    <a:pt x="4210050" y="108585"/>
                  </a:lnTo>
                  <a:lnTo>
                    <a:pt x="4201493" y="66329"/>
                  </a:lnTo>
                  <a:lnTo>
                    <a:pt x="4178173" y="31813"/>
                  </a:lnTo>
                  <a:lnTo>
                    <a:pt x="4143613" y="8536"/>
                  </a:lnTo>
                  <a:lnTo>
                    <a:pt x="4101337" y="0"/>
                  </a:lnTo>
                  <a:close/>
                </a:path>
              </a:pathLst>
            </a:custGeom>
            <a:solidFill>
              <a:srgbClr val="E0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63201" y="1890776"/>
              <a:ext cx="4210050" cy="3724275"/>
            </a:xfrm>
            <a:custGeom>
              <a:avLst/>
              <a:gdLst/>
              <a:ahLst/>
              <a:cxnLst/>
              <a:rect l="l" t="t" r="r" b="b"/>
              <a:pathLst>
                <a:path w="4210050" h="3724275">
                  <a:moveTo>
                    <a:pt x="0" y="108585"/>
                  </a:moveTo>
                  <a:lnTo>
                    <a:pt x="8536" y="66329"/>
                  </a:lnTo>
                  <a:lnTo>
                    <a:pt x="31813" y="31813"/>
                  </a:lnTo>
                  <a:lnTo>
                    <a:pt x="66329" y="8536"/>
                  </a:lnTo>
                  <a:lnTo>
                    <a:pt x="108584" y="0"/>
                  </a:lnTo>
                  <a:lnTo>
                    <a:pt x="4101337" y="0"/>
                  </a:lnTo>
                  <a:lnTo>
                    <a:pt x="4143613" y="8536"/>
                  </a:lnTo>
                  <a:lnTo>
                    <a:pt x="4178173" y="31813"/>
                  </a:lnTo>
                  <a:lnTo>
                    <a:pt x="4201493" y="66329"/>
                  </a:lnTo>
                  <a:lnTo>
                    <a:pt x="4210050" y="108585"/>
                  </a:lnTo>
                  <a:lnTo>
                    <a:pt x="4210050" y="3615563"/>
                  </a:lnTo>
                  <a:lnTo>
                    <a:pt x="4201493" y="3657818"/>
                  </a:lnTo>
                  <a:lnTo>
                    <a:pt x="4178173" y="3692334"/>
                  </a:lnTo>
                  <a:lnTo>
                    <a:pt x="4143613" y="3715611"/>
                  </a:lnTo>
                  <a:lnTo>
                    <a:pt x="4101337" y="3724148"/>
                  </a:lnTo>
                  <a:lnTo>
                    <a:pt x="108584" y="3724148"/>
                  </a:lnTo>
                  <a:lnTo>
                    <a:pt x="66329" y="3715611"/>
                  </a:lnTo>
                  <a:lnTo>
                    <a:pt x="31813" y="3692334"/>
                  </a:lnTo>
                  <a:lnTo>
                    <a:pt x="8536" y="3657818"/>
                  </a:lnTo>
                  <a:lnTo>
                    <a:pt x="0" y="3615563"/>
                  </a:lnTo>
                  <a:lnTo>
                    <a:pt x="0" y="108585"/>
                  </a:lnTo>
                  <a:close/>
                </a:path>
              </a:pathLst>
            </a:custGeom>
            <a:ln w="7620">
              <a:solidFill>
                <a:srgbClr val="C6C6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075164" y="2109787"/>
            <a:ext cx="3672840" cy="17024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b="1" dirty="0">
                <a:solidFill>
                  <a:srgbClr val="3B3939"/>
                </a:solidFill>
                <a:latin typeface="Arial"/>
                <a:cs typeface="Arial"/>
              </a:rPr>
              <a:t>Palabras</a:t>
            </a:r>
            <a:r>
              <a:rPr sz="1800" b="1" spc="-4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B3939"/>
                </a:solidFill>
                <a:latin typeface="Arial"/>
                <a:cs typeface="Arial"/>
              </a:rPr>
              <a:t>del</a:t>
            </a:r>
            <a:r>
              <a:rPr sz="1800" b="1" spc="-3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B3939"/>
                </a:solidFill>
                <a:latin typeface="Arial"/>
                <a:cs typeface="Arial"/>
              </a:rPr>
              <a:t>cardenal</a:t>
            </a:r>
            <a:r>
              <a:rPr sz="1800" b="1" spc="-2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B3939"/>
                </a:solidFill>
                <a:latin typeface="Arial"/>
                <a:cs typeface="Arial"/>
              </a:rPr>
              <a:t>José</a:t>
            </a:r>
            <a:r>
              <a:rPr sz="1800" b="1" spc="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B3939"/>
                </a:solidFill>
                <a:latin typeface="Arial"/>
                <a:cs typeface="Arial"/>
              </a:rPr>
              <a:t>Cobo, </a:t>
            </a:r>
            <a:r>
              <a:rPr sz="1800" b="1" dirty="0">
                <a:solidFill>
                  <a:srgbClr val="3B3939"/>
                </a:solidFill>
                <a:latin typeface="Arial"/>
                <a:cs typeface="Arial"/>
              </a:rPr>
              <a:t>arzobispo</a:t>
            </a:r>
            <a:r>
              <a:rPr sz="1800" b="1" spc="-1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B3939"/>
                </a:solidFill>
                <a:latin typeface="Arial"/>
                <a:cs typeface="Arial"/>
              </a:rPr>
              <a:t>de</a:t>
            </a:r>
            <a:r>
              <a:rPr sz="1800" b="1" spc="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B3939"/>
                </a:solidFill>
                <a:latin typeface="Arial"/>
                <a:cs typeface="Arial"/>
              </a:rPr>
              <a:t>Madrid</a:t>
            </a:r>
            <a:endParaRPr sz="1800">
              <a:latin typeface="Arial"/>
              <a:cs typeface="Arial"/>
            </a:endParaRPr>
          </a:p>
          <a:p>
            <a:pPr marL="12700" marR="250825">
              <a:lnSpc>
                <a:spcPct val="102899"/>
              </a:lnSpc>
              <a:spcBef>
                <a:spcPts val="1010"/>
              </a:spcBef>
            </a:pPr>
            <a:r>
              <a:rPr sz="1700" dirty="0">
                <a:solidFill>
                  <a:srgbClr val="3B3939"/>
                </a:solidFill>
                <a:latin typeface="Arial"/>
                <a:cs typeface="Arial"/>
              </a:rPr>
              <a:t>"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El</a:t>
            </a:r>
            <a:r>
              <a:rPr sz="1550" spc="7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trabajo</a:t>
            </a:r>
            <a:r>
              <a:rPr sz="1550" spc="7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no</a:t>
            </a:r>
            <a:r>
              <a:rPr sz="1550" spc="7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es</a:t>
            </a:r>
            <a:r>
              <a:rPr sz="1550" spc="1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solo</a:t>
            </a:r>
            <a:r>
              <a:rPr sz="1550" spc="7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un</a:t>
            </a:r>
            <a:r>
              <a:rPr sz="1550" spc="7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medio</a:t>
            </a:r>
            <a:r>
              <a:rPr sz="1550" spc="7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3B3939"/>
                </a:solidFill>
                <a:latin typeface="Arial"/>
                <a:cs typeface="Arial"/>
              </a:rPr>
              <a:t>para 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subsistir,</a:t>
            </a:r>
            <a:r>
              <a:rPr sz="1550" spc="5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sino</a:t>
            </a:r>
            <a:r>
              <a:rPr sz="1550" spc="7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un</a:t>
            </a:r>
            <a:r>
              <a:rPr sz="1550" spc="7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espacio</a:t>
            </a:r>
            <a:r>
              <a:rPr sz="1550" spc="7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donde</a:t>
            </a:r>
            <a:r>
              <a:rPr sz="1550" spc="7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3B3939"/>
                </a:solidFill>
                <a:latin typeface="Arial"/>
                <a:cs typeface="Arial"/>
              </a:rPr>
              <a:t>la 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persona</a:t>
            </a:r>
            <a:r>
              <a:rPr sz="1550" spc="14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desarrolla</a:t>
            </a:r>
            <a:r>
              <a:rPr sz="1550" spc="14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sus</a:t>
            </a:r>
            <a:r>
              <a:rPr sz="1550" spc="16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capacidades</a:t>
            </a:r>
            <a:r>
              <a:rPr sz="1550" spc="6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3B3939"/>
                </a:solidFill>
                <a:latin typeface="Arial"/>
                <a:cs typeface="Arial"/>
              </a:rPr>
              <a:t>y 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contribuye</a:t>
            </a:r>
            <a:r>
              <a:rPr sz="1550" spc="2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al</a:t>
            </a:r>
            <a:r>
              <a:rPr sz="1550" spc="114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939"/>
                </a:solidFill>
                <a:latin typeface="Arial"/>
                <a:cs typeface="Arial"/>
              </a:rPr>
              <a:t>bien</a:t>
            </a:r>
            <a:r>
              <a:rPr sz="1550" spc="14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3B3939"/>
                </a:solidFill>
                <a:latin typeface="Arial"/>
                <a:cs typeface="Arial"/>
              </a:rPr>
              <a:t>común.”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75164" y="4032821"/>
            <a:ext cx="3665220" cy="12484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50"/>
              </a:spcBef>
            </a:pPr>
            <a:r>
              <a:rPr sz="1550" dirty="0">
                <a:latin typeface="Arial"/>
                <a:cs typeface="Arial"/>
              </a:rPr>
              <a:t>Nos</a:t>
            </a:r>
            <a:r>
              <a:rPr sz="1550" spc="12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invita</a:t>
            </a:r>
            <a:r>
              <a:rPr sz="1550" spc="11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</a:t>
            </a:r>
            <a:r>
              <a:rPr sz="1550" spc="2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"desmontar</a:t>
            </a:r>
            <a:r>
              <a:rPr sz="1550" spc="8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los</a:t>
            </a:r>
            <a:r>
              <a:rPr sz="1550" spc="12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factores</a:t>
            </a:r>
            <a:r>
              <a:rPr sz="1550" spc="125" dirty="0">
                <a:latin typeface="Arial"/>
                <a:cs typeface="Arial"/>
              </a:rPr>
              <a:t> </a:t>
            </a:r>
            <a:r>
              <a:rPr sz="1550" spc="-25" dirty="0">
                <a:latin typeface="Arial"/>
                <a:cs typeface="Arial"/>
              </a:rPr>
              <a:t>que </a:t>
            </a:r>
            <a:r>
              <a:rPr sz="1550" dirty="0">
                <a:latin typeface="Arial"/>
                <a:cs typeface="Arial"/>
              </a:rPr>
              <a:t>generan</a:t>
            </a:r>
            <a:r>
              <a:rPr sz="1550" spc="10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el</a:t>
            </a:r>
            <a:r>
              <a:rPr sz="1550" spc="11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desempleo"</a:t>
            </a:r>
            <a:r>
              <a:rPr sz="1550" spc="4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y</a:t>
            </a:r>
            <a:r>
              <a:rPr sz="1550" spc="12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</a:t>
            </a:r>
            <a:r>
              <a:rPr sz="1550" spc="10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"trabajar</a:t>
            </a:r>
            <a:r>
              <a:rPr sz="1550" spc="80" dirty="0">
                <a:latin typeface="Arial"/>
                <a:cs typeface="Arial"/>
              </a:rPr>
              <a:t> </a:t>
            </a:r>
            <a:r>
              <a:rPr sz="1550" spc="-25" dirty="0">
                <a:latin typeface="Arial"/>
                <a:cs typeface="Arial"/>
              </a:rPr>
              <a:t>con </a:t>
            </a:r>
            <a:r>
              <a:rPr sz="1550" dirty="0">
                <a:latin typeface="Arial"/>
                <a:cs typeface="Arial"/>
              </a:rPr>
              <a:t>todos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los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agentes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sociales</a:t>
            </a:r>
            <a:r>
              <a:rPr sz="1550" spc="14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y</a:t>
            </a:r>
            <a:r>
              <a:rPr sz="1550" spc="14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políticos </a:t>
            </a:r>
            <a:r>
              <a:rPr sz="1550" dirty="0">
                <a:latin typeface="Arial"/>
                <a:cs typeface="Arial"/>
              </a:rPr>
              <a:t>para</a:t>
            </a:r>
            <a:r>
              <a:rPr sz="1550" spc="9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crear</a:t>
            </a:r>
            <a:r>
              <a:rPr sz="1550" spc="7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sistemas</a:t>
            </a:r>
            <a:r>
              <a:rPr sz="1550" spc="10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de</a:t>
            </a:r>
            <a:r>
              <a:rPr sz="1550" spc="10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trabajo inclusivos".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4205" rIns="0" bIns="0" rtlCol="0">
            <a:spAutoFit/>
          </a:bodyPr>
          <a:lstStyle/>
          <a:p>
            <a:pPr marL="570103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1B1B27"/>
                </a:solidFill>
              </a:rPr>
              <a:t>Mensajes</a:t>
            </a:r>
            <a:r>
              <a:rPr spc="45" dirty="0">
                <a:solidFill>
                  <a:srgbClr val="1B1B27"/>
                </a:solidFill>
              </a:rPr>
              <a:t> </a:t>
            </a:r>
            <a:r>
              <a:rPr dirty="0">
                <a:solidFill>
                  <a:srgbClr val="1B1B27"/>
                </a:solidFill>
              </a:rPr>
              <a:t>a</a:t>
            </a:r>
            <a:r>
              <a:rPr spc="45" dirty="0">
                <a:solidFill>
                  <a:srgbClr val="1B1B27"/>
                </a:solidFill>
              </a:rPr>
              <a:t> </a:t>
            </a:r>
            <a:r>
              <a:rPr dirty="0">
                <a:solidFill>
                  <a:srgbClr val="1B1B27"/>
                </a:solidFill>
              </a:rPr>
              <a:t>tener</a:t>
            </a:r>
            <a:r>
              <a:rPr spc="30" dirty="0">
                <a:solidFill>
                  <a:srgbClr val="1B1B27"/>
                </a:solidFill>
              </a:rPr>
              <a:t> </a:t>
            </a:r>
            <a:r>
              <a:rPr dirty="0">
                <a:solidFill>
                  <a:srgbClr val="1B1B27"/>
                </a:solidFill>
              </a:rPr>
              <a:t>en</a:t>
            </a:r>
            <a:r>
              <a:rPr spc="60" dirty="0">
                <a:solidFill>
                  <a:srgbClr val="1B1B27"/>
                </a:solidFill>
              </a:rPr>
              <a:t> </a:t>
            </a:r>
            <a:r>
              <a:rPr spc="-10" dirty="0">
                <a:solidFill>
                  <a:srgbClr val="1B1B27"/>
                </a:solidFill>
              </a:rPr>
              <a:t>cuenta</a:t>
            </a: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048"/>
            <a:ext cx="5162549" cy="82105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72499" y="7143750"/>
            <a:ext cx="1043575" cy="7752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1450"/>
            <a:ext cx="14630400" cy="7886700"/>
            <a:chOff x="0" y="171450"/>
            <a:chExt cx="14630400" cy="7886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171450"/>
              <a:ext cx="14020800" cy="78867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743200"/>
              <a:ext cx="14630400" cy="2743200"/>
            </a:xfrm>
            <a:custGeom>
              <a:avLst/>
              <a:gdLst/>
              <a:ahLst/>
              <a:cxnLst/>
              <a:rect l="l" t="t" r="r" b="b"/>
              <a:pathLst>
                <a:path w="14630400" h="2743200">
                  <a:moveTo>
                    <a:pt x="14630400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14630400" y="2743200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C00000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58364" y="2846514"/>
            <a:ext cx="10321290" cy="237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98750">
              <a:lnSpc>
                <a:spcPct val="116599"/>
              </a:lnSpc>
              <a:spcBef>
                <a:spcPts val="100"/>
              </a:spcBef>
            </a:pPr>
            <a:r>
              <a:rPr sz="6600" dirty="0">
                <a:solidFill>
                  <a:srgbClr val="FFFFFF"/>
                </a:solidFill>
              </a:rPr>
              <a:t>Memoria</a:t>
            </a:r>
            <a:r>
              <a:rPr sz="6600" spc="-70" dirty="0">
                <a:solidFill>
                  <a:srgbClr val="FFFFFF"/>
                </a:solidFill>
              </a:rPr>
              <a:t> </a:t>
            </a:r>
            <a:r>
              <a:rPr sz="6600" spc="-20" dirty="0">
                <a:solidFill>
                  <a:srgbClr val="FFFFFF"/>
                </a:solidFill>
              </a:rPr>
              <a:t>2024 </a:t>
            </a:r>
            <a:r>
              <a:rPr sz="6600" dirty="0">
                <a:solidFill>
                  <a:srgbClr val="FFFFFF"/>
                </a:solidFill>
              </a:rPr>
              <a:t>Servicio</a:t>
            </a:r>
            <a:r>
              <a:rPr sz="6600" spc="10" dirty="0">
                <a:solidFill>
                  <a:srgbClr val="FFFFFF"/>
                </a:solidFill>
              </a:rPr>
              <a:t> </a:t>
            </a:r>
            <a:r>
              <a:rPr sz="6600" dirty="0">
                <a:solidFill>
                  <a:srgbClr val="FFFFFF"/>
                </a:solidFill>
              </a:rPr>
              <a:t>diocesano</a:t>
            </a:r>
            <a:r>
              <a:rPr sz="6600" spc="30" dirty="0">
                <a:solidFill>
                  <a:srgbClr val="FFFFFF"/>
                </a:solidFill>
              </a:rPr>
              <a:t> </a:t>
            </a:r>
            <a:r>
              <a:rPr sz="6600" dirty="0">
                <a:solidFill>
                  <a:srgbClr val="FFFFFF"/>
                </a:solidFill>
              </a:rPr>
              <a:t>de</a:t>
            </a:r>
            <a:r>
              <a:rPr sz="6600" spc="20" dirty="0">
                <a:solidFill>
                  <a:srgbClr val="FFFFFF"/>
                </a:solidFill>
              </a:rPr>
              <a:t> </a:t>
            </a:r>
            <a:r>
              <a:rPr sz="6600" spc="-10" dirty="0">
                <a:solidFill>
                  <a:srgbClr val="FFFFFF"/>
                </a:solidFill>
              </a:rPr>
              <a:t>Empleo</a:t>
            </a:r>
            <a:endParaRPr sz="66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68325" y="7143750"/>
            <a:ext cx="104775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5121" y="433006"/>
            <a:ext cx="317309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dirty="0"/>
              <a:t>INFORMACIÓN</a:t>
            </a:r>
            <a:r>
              <a:rPr sz="2150" spc="5" dirty="0"/>
              <a:t> </a:t>
            </a:r>
            <a:r>
              <a:rPr sz="2150" dirty="0"/>
              <a:t>Y</a:t>
            </a:r>
            <a:r>
              <a:rPr sz="2150" spc="-65" dirty="0"/>
              <a:t> </a:t>
            </a:r>
            <a:r>
              <a:rPr sz="2150" spc="-10" dirty="0"/>
              <a:t>ORIENTACIÓN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249554" y="114998"/>
            <a:ext cx="1997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Impact"/>
                <a:cs typeface="Impact"/>
              </a:rPr>
              <a:t>DATOS</a:t>
            </a:r>
            <a:r>
              <a:rPr sz="1800" spc="-40" dirty="0">
                <a:latin typeface="Impact"/>
                <a:cs typeface="Impact"/>
              </a:rPr>
              <a:t> </a:t>
            </a:r>
            <a:r>
              <a:rPr sz="1800" dirty="0">
                <a:latin typeface="Impact"/>
                <a:cs typeface="Impact"/>
              </a:rPr>
              <a:t>MEMORIA</a:t>
            </a:r>
            <a:r>
              <a:rPr sz="1800" spc="-20" dirty="0">
                <a:latin typeface="Impact"/>
                <a:cs typeface="Impact"/>
              </a:rPr>
              <a:t> 2024</a:t>
            </a:r>
            <a:endParaRPr sz="1800">
              <a:latin typeface="Impact"/>
              <a:cs typeface="Impac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1525" y="742950"/>
            <a:ext cx="8858250" cy="2028825"/>
            <a:chOff x="771525" y="742950"/>
            <a:chExt cx="8858250" cy="2028825"/>
          </a:xfrm>
        </p:grpSpPr>
        <p:sp>
          <p:nvSpPr>
            <p:cNvPr id="5" name="object 5"/>
            <p:cNvSpPr/>
            <p:nvPr/>
          </p:nvSpPr>
          <p:spPr>
            <a:xfrm>
              <a:off x="771525" y="742950"/>
              <a:ext cx="8858250" cy="2028825"/>
            </a:xfrm>
            <a:custGeom>
              <a:avLst/>
              <a:gdLst/>
              <a:ahLst/>
              <a:cxnLst/>
              <a:rect l="l" t="t" r="r" b="b"/>
              <a:pathLst>
                <a:path w="8858250" h="2028825">
                  <a:moveTo>
                    <a:pt x="8858250" y="0"/>
                  </a:moveTo>
                  <a:lnTo>
                    <a:pt x="0" y="0"/>
                  </a:lnTo>
                  <a:lnTo>
                    <a:pt x="0" y="2028825"/>
                  </a:lnTo>
                  <a:lnTo>
                    <a:pt x="8858250" y="2028825"/>
                  </a:lnTo>
                  <a:lnTo>
                    <a:pt x="8858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118" y="771243"/>
              <a:ext cx="753038" cy="74351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48727" y="1552892"/>
            <a:ext cx="143129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Individual</a:t>
            </a:r>
            <a:r>
              <a:rPr sz="1400" b="1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400" b="1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grupal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57600" y="809625"/>
            <a:ext cx="847725" cy="819150"/>
            <a:chOff x="3657600" y="809625"/>
            <a:chExt cx="847725" cy="819150"/>
          </a:xfrm>
        </p:grpSpPr>
        <p:sp>
          <p:nvSpPr>
            <p:cNvPr id="9" name="object 9"/>
            <p:cNvSpPr/>
            <p:nvPr/>
          </p:nvSpPr>
          <p:spPr>
            <a:xfrm>
              <a:off x="3657600" y="809625"/>
              <a:ext cx="847725" cy="819150"/>
            </a:xfrm>
            <a:custGeom>
              <a:avLst/>
              <a:gdLst/>
              <a:ahLst/>
              <a:cxnLst/>
              <a:rect l="l" t="t" r="r" b="b"/>
              <a:pathLst>
                <a:path w="847725" h="819150">
                  <a:moveTo>
                    <a:pt x="847724" y="0"/>
                  </a:moveTo>
                  <a:lnTo>
                    <a:pt x="0" y="0"/>
                  </a:lnTo>
                  <a:lnTo>
                    <a:pt x="0" y="819149"/>
                  </a:lnTo>
                  <a:lnTo>
                    <a:pt x="847724" y="819149"/>
                  </a:lnTo>
                  <a:lnTo>
                    <a:pt x="84772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0984" y="863022"/>
              <a:ext cx="657225" cy="666750"/>
            </a:xfrm>
            <a:custGeom>
              <a:avLst/>
              <a:gdLst/>
              <a:ahLst/>
              <a:cxnLst/>
              <a:rect l="l" t="t" r="r" b="b"/>
              <a:pathLst>
                <a:path w="657225" h="666750">
                  <a:moveTo>
                    <a:pt x="328423" y="0"/>
                  </a:moveTo>
                  <a:lnTo>
                    <a:pt x="279925" y="3611"/>
                  </a:lnTo>
                  <a:lnTo>
                    <a:pt x="233624" y="14101"/>
                  </a:lnTo>
                  <a:lnTo>
                    <a:pt x="190032" y="30956"/>
                  </a:lnTo>
                  <a:lnTo>
                    <a:pt x="149659" y="53661"/>
                  </a:lnTo>
                  <a:lnTo>
                    <a:pt x="113013" y="81702"/>
                  </a:lnTo>
                  <a:lnTo>
                    <a:pt x="80606" y="114564"/>
                  </a:lnTo>
                  <a:lnTo>
                    <a:pt x="52948" y="151732"/>
                  </a:lnTo>
                  <a:lnTo>
                    <a:pt x="30548" y="192692"/>
                  </a:lnTo>
                  <a:lnTo>
                    <a:pt x="13917" y="236930"/>
                  </a:lnTo>
                  <a:lnTo>
                    <a:pt x="3564" y="283931"/>
                  </a:lnTo>
                  <a:lnTo>
                    <a:pt x="0" y="333180"/>
                  </a:lnTo>
                  <a:lnTo>
                    <a:pt x="3461" y="381007"/>
                  </a:lnTo>
                  <a:lnTo>
                    <a:pt x="13917" y="429436"/>
                  </a:lnTo>
                  <a:lnTo>
                    <a:pt x="30548" y="473676"/>
                  </a:lnTo>
                  <a:lnTo>
                    <a:pt x="52948" y="514637"/>
                  </a:lnTo>
                  <a:lnTo>
                    <a:pt x="80607" y="551806"/>
                  </a:lnTo>
                  <a:lnTo>
                    <a:pt x="113013" y="584668"/>
                  </a:lnTo>
                  <a:lnTo>
                    <a:pt x="149659" y="612709"/>
                  </a:lnTo>
                  <a:lnTo>
                    <a:pt x="190033" y="635414"/>
                  </a:lnTo>
                  <a:lnTo>
                    <a:pt x="233625" y="652269"/>
                  </a:lnTo>
                  <a:lnTo>
                    <a:pt x="279925" y="662759"/>
                  </a:lnTo>
                  <a:lnTo>
                    <a:pt x="328424" y="666370"/>
                  </a:lnTo>
                  <a:lnTo>
                    <a:pt x="376972" y="662759"/>
                  </a:lnTo>
                  <a:lnTo>
                    <a:pt x="423309" y="652269"/>
                  </a:lnTo>
                  <a:lnTo>
                    <a:pt x="466925" y="635414"/>
                  </a:lnTo>
                  <a:lnTo>
                    <a:pt x="499132" y="617309"/>
                  </a:lnTo>
                  <a:lnTo>
                    <a:pt x="328424" y="617309"/>
                  </a:lnTo>
                  <a:lnTo>
                    <a:pt x="283022" y="613588"/>
                  </a:lnTo>
                  <a:lnTo>
                    <a:pt x="239955" y="602817"/>
                  </a:lnTo>
                  <a:lnTo>
                    <a:pt x="199801" y="585581"/>
                  </a:lnTo>
                  <a:lnTo>
                    <a:pt x="163133" y="562468"/>
                  </a:lnTo>
                  <a:lnTo>
                    <a:pt x="130527" y="534063"/>
                  </a:lnTo>
                  <a:lnTo>
                    <a:pt x="102560" y="500952"/>
                  </a:lnTo>
                  <a:lnTo>
                    <a:pt x="79805" y="463723"/>
                  </a:lnTo>
                  <a:lnTo>
                    <a:pt x="62840" y="422960"/>
                  </a:lnTo>
                  <a:lnTo>
                    <a:pt x="52239" y="379250"/>
                  </a:lnTo>
                  <a:lnTo>
                    <a:pt x="48577" y="333180"/>
                  </a:lnTo>
                  <a:lnTo>
                    <a:pt x="52151" y="288217"/>
                  </a:lnTo>
                  <a:lnTo>
                    <a:pt x="62840" y="243408"/>
                  </a:lnTo>
                  <a:lnTo>
                    <a:pt x="79805" y="202647"/>
                  </a:lnTo>
                  <a:lnTo>
                    <a:pt x="102560" y="165419"/>
                  </a:lnTo>
                  <a:lnTo>
                    <a:pt x="130527" y="132310"/>
                  </a:lnTo>
                  <a:lnTo>
                    <a:pt x="163133" y="103906"/>
                  </a:lnTo>
                  <a:lnTo>
                    <a:pt x="199800" y="80793"/>
                  </a:lnTo>
                  <a:lnTo>
                    <a:pt x="239955" y="63558"/>
                  </a:lnTo>
                  <a:lnTo>
                    <a:pt x="283021" y="52787"/>
                  </a:lnTo>
                  <a:lnTo>
                    <a:pt x="328423" y="49066"/>
                  </a:lnTo>
                  <a:lnTo>
                    <a:pt x="499140" y="49066"/>
                  </a:lnTo>
                  <a:lnTo>
                    <a:pt x="466925" y="30956"/>
                  </a:lnTo>
                  <a:lnTo>
                    <a:pt x="423308" y="14101"/>
                  </a:lnTo>
                  <a:lnTo>
                    <a:pt x="376972" y="3611"/>
                  </a:lnTo>
                  <a:lnTo>
                    <a:pt x="328423" y="0"/>
                  </a:lnTo>
                  <a:close/>
                </a:path>
                <a:path w="657225" h="666750">
                  <a:moveTo>
                    <a:pt x="499140" y="49066"/>
                  </a:moveTo>
                  <a:lnTo>
                    <a:pt x="328423" y="49066"/>
                  </a:lnTo>
                  <a:lnTo>
                    <a:pt x="373885" y="52787"/>
                  </a:lnTo>
                  <a:lnTo>
                    <a:pt x="417005" y="63558"/>
                  </a:lnTo>
                  <a:lnTo>
                    <a:pt x="457208" y="80793"/>
                  </a:lnTo>
                  <a:lnTo>
                    <a:pt x="493917" y="103906"/>
                  </a:lnTo>
                  <a:lnTo>
                    <a:pt x="526558" y="132310"/>
                  </a:lnTo>
                  <a:lnTo>
                    <a:pt x="554555" y="165419"/>
                  </a:lnTo>
                  <a:lnTo>
                    <a:pt x="577332" y="202647"/>
                  </a:lnTo>
                  <a:lnTo>
                    <a:pt x="594314" y="243408"/>
                  </a:lnTo>
                  <a:lnTo>
                    <a:pt x="604926" y="287114"/>
                  </a:lnTo>
                  <a:lnTo>
                    <a:pt x="608591" y="333180"/>
                  </a:lnTo>
                  <a:lnTo>
                    <a:pt x="605009" y="378200"/>
                  </a:lnTo>
                  <a:lnTo>
                    <a:pt x="594314" y="422960"/>
                  </a:lnTo>
                  <a:lnTo>
                    <a:pt x="577332" y="463723"/>
                  </a:lnTo>
                  <a:lnTo>
                    <a:pt x="554555" y="500952"/>
                  </a:lnTo>
                  <a:lnTo>
                    <a:pt x="526559" y="534063"/>
                  </a:lnTo>
                  <a:lnTo>
                    <a:pt x="493918" y="562468"/>
                  </a:lnTo>
                  <a:lnTo>
                    <a:pt x="457208" y="585581"/>
                  </a:lnTo>
                  <a:lnTo>
                    <a:pt x="417006" y="602817"/>
                  </a:lnTo>
                  <a:lnTo>
                    <a:pt x="373886" y="613588"/>
                  </a:lnTo>
                  <a:lnTo>
                    <a:pt x="328424" y="617309"/>
                  </a:lnTo>
                  <a:lnTo>
                    <a:pt x="499132" y="617309"/>
                  </a:lnTo>
                  <a:lnTo>
                    <a:pt x="543966" y="584668"/>
                  </a:lnTo>
                  <a:lnTo>
                    <a:pt x="576373" y="551806"/>
                  </a:lnTo>
                  <a:lnTo>
                    <a:pt x="604028" y="514637"/>
                  </a:lnTo>
                  <a:lnTo>
                    <a:pt x="626422" y="473676"/>
                  </a:lnTo>
                  <a:lnTo>
                    <a:pt x="643047" y="429436"/>
                  </a:lnTo>
                  <a:lnTo>
                    <a:pt x="653394" y="382433"/>
                  </a:lnTo>
                  <a:lnTo>
                    <a:pt x="656956" y="333180"/>
                  </a:lnTo>
                  <a:lnTo>
                    <a:pt x="653497" y="285357"/>
                  </a:lnTo>
                  <a:lnTo>
                    <a:pt x="643047" y="236930"/>
                  </a:lnTo>
                  <a:lnTo>
                    <a:pt x="626422" y="192692"/>
                  </a:lnTo>
                  <a:lnTo>
                    <a:pt x="604028" y="151732"/>
                  </a:lnTo>
                  <a:lnTo>
                    <a:pt x="576373" y="114564"/>
                  </a:lnTo>
                  <a:lnTo>
                    <a:pt x="543965" y="81702"/>
                  </a:lnTo>
                  <a:lnTo>
                    <a:pt x="507313" y="53661"/>
                  </a:lnTo>
                  <a:lnTo>
                    <a:pt x="499140" y="49066"/>
                  </a:lnTo>
                  <a:close/>
                </a:path>
                <a:path w="657225" h="666750">
                  <a:moveTo>
                    <a:pt x="328423" y="66655"/>
                  </a:moveTo>
                  <a:lnTo>
                    <a:pt x="281287" y="70960"/>
                  </a:lnTo>
                  <a:lnTo>
                    <a:pt x="236893" y="83367"/>
                  </a:lnTo>
                  <a:lnTo>
                    <a:pt x="195992" y="103116"/>
                  </a:lnTo>
                  <a:lnTo>
                    <a:pt x="159330" y="129445"/>
                  </a:lnTo>
                  <a:lnTo>
                    <a:pt x="127655" y="161595"/>
                  </a:lnTo>
                  <a:lnTo>
                    <a:pt x="101718" y="198804"/>
                  </a:lnTo>
                  <a:lnTo>
                    <a:pt x="82264" y="240311"/>
                  </a:lnTo>
                  <a:lnTo>
                    <a:pt x="70043" y="285357"/>
                  </a:lnTo>
                  <a:lnTo>
                    <a:pt x="65804" y="333180"/>
                  </a:lnTo>
                  <a:lnTo>
                    <a:pt x="70043" y="381007"/>
                  </a:lnTo>
                  <a:lnTo>
                    <a:pt x="82264" y="426055"/>
                  </a:lnTo>
                  <a:lnTo>
                    <a:pt x="101718" y="467563"/>
                  </a:lnTo>
                  <a:lnTo>
                    <a:pt x="127656" y="504772"/>
                  </a:lnTo>
                  <a:lnTo>
                    <a:pt x="159330" y="536920"/>
                  </a:lnTo>
                  <a:lnTo>
                    <a:pt x="195992" y="563248"/>
                  </a:lnTo>
                  <a:lnTo>
                    <a:pt x="236894" y="582995"/>
                  </a:lnTo>
                  <a:lnTo>
                    <a:pt x="281287" y="595401"/>
                  </a:lnTo>
                  <a:lnTo>
                    <a:pt x="328424" y="599705"/>
                  </a:lnTo>
                  <a:lnTo>
                    <a:pt x="375623" y="595401"/>
                  </a:lnTo>
                  <a:lnTo>
                    <a:pt x="417141" y="583811"/>
                  </a:lnTo>
                  <a:lnTo>
                    <a:pt x="328424" y="583811"/>
                  </a:lnTo>
                  <a:lnTo>
                    <a:pt x="284106" y="579769"/>
                  </a:lnTo>
                  <a:lnTo>
                    <a:pt x="242366" y="568117"/>
                  </a:lnTo>
                  <a:lnTo>
                    <a:pt x="203907" y="549566"/>
                  </a:lnTo>
                  <a:lnTo>
                    <a:pt x="169433" y="524826"/>
                  </a:lnTo>
                  <a:lnTo>
                    <a:pt x="139649" y="494609"/>
                  </a:lnTo>
                  <a:lnTo>
                    <a:pt x="115258" y="459625"/>
                  </a:lnTo>
                  <a:lnTo>
                    <a:pt x="96964" y="420585"/>
                  </a:lnTo>
                  <a:lnTo>
                    <a:pt x="85472" y="378200"/>
                  </a:lnTo>
                  <a:lnTo>
                    <a:pt x="81484" y="333180"/>
                  </a:lnTo>
                  <a:lnTo>
                    <a:pt x="85472" y="288217"/>
                  </a:lnTo>
                  <a:lnTo>
                    <a:pt x="96964" y="245854"/>
                  </a:lnTo>
                  <a:lnTo>
                    <a:pt x="115258" y="206811"/>
                  </a:lnTo>
                  <a:lnTo>
                    <a:pt x="139649" y="171803"/>
                  </a:lnTo>
                  <a:lnTo>
                    <a:pt x="169433" y="141551"/>
                  </a:lnTo>
                  <a:lnTo>
                    <a:pt x="203907" y="116772"/>
                  </a:lnTo>
                  <a:lnTo>
                    <a:pt x="242366" y="98183"/>
                  </a:lnTo>
                  <a:lnTo>
                    <a:pt x="284106" y="86503"/>
                  </a:lnTo>
                  <a:lnTo>
                    <a:pt x="328423" y="82451"/>
                  </a:lnTo>
                  <a:lnTo>
                    <a:pt x="416781" y="82451"/>
                  </a:lnTo>
                  <a:lnTo>
                    <a:pt x="375622" y="70960"/>
                  </a:lnTo>
                  <a:lnTo>
                    <a:pt x="328423" y="66655"/>
                  </a:lnTo>
                  <a:close/>
                </a:path>
                <a:path w="657225" h="666750">
                  <a:moveTo>
                    <a:pt x="416781" y="82451"/>
                  </a:moveTo>
                  <a:lnTo>
                    <a:pt x="328423" y="82451"/>
                  </a:lnTo>
                  <a:lnTo>
                    <a:pt x="372803" y="86503"/>
                  </a:lnTo>
                  <a:lnTo>
                    <a:pt x="414592" y="98183"/>
                  </a:lnTo>
                  <a:lnTo>
                    <a:pt x="453087" y="116772"/>
                  </a:lnTo>
                  <a:lnTo>
                    <a:pt x="487587" y="141551"/>
                  </a:lnTo>
                  <a:lnTo>
                    <a:pt x="517389" y="171803"/>
                  </a:lnTo>
                  <a:lnTo>
                    <a:pt x="541790" y="206811"/>
                  </a:lnTo>
                  <a:lnTo>
                    <a:pt x="560090" y="245854"/>
                  </a:lnTo>
                  <a:lnTo>
                    <a:pt x="571584" y="288217"/>
                  </a:lnTo>
                  <a:lnTo>
                    <a:pt x="575572" y="333180"/>
                  </a:lnTo>
                  <a:lnTo>
                    <a:pt x="571584" y="378200"/>
                  </a:lnTo>
                  <a:lnTo>
                    <a:pt x="560090" y="420585"/>
                  </a:lnTo>
                  <a:lnTo>
                    <a:pt x="541790" y="459625"/>
                  </a:lnTo>
                  <a:lnTo>
                    <a:pt x="517389" y="494609"/>
                  </a:lnTo>
                  <a:lnTo>
                    <a:pt x="487587" y="524826"/>
                  </a:lnTo>
                  <a:lnTo>
                    <a:pt x="453087" y="549566"/>
                  </a:lnTo>
                  <a:lnTo>
                    <a:pt x="414592" y="568117"/>
                  </a:lnTo>
                  <a:lnTo>
                    <a:pt x="372803" y="579769"/>
                  </a:lnTo>
                  <a:lnTo>
                    <a:pt x="328424" y="583811"/>
                  </a:lnTo>
                  <a:lnTo>
                    <a:pt x="417141" y="583811"/>
                  </a:lnTo>
                  <a:lnTo>
                    <a:pt x="461003" y="563248"/>
                  </a:lnTo>
                  <a:lnTo>
                    <a:pt x="497691" y="536920"/>
                  </a:lnTo>
                  <a:lnTo>
                    <a:pt x="529382" y="504772"/>
                  </a:lnTo>
                  <a:lnTo>
                    <a:pt x="555331" y="467563"/>
                  </a:lnTo>
                  <a:lnTo>
                    <a:pt x="574790" y="426055"/>
                  </a:lnTo>
                  <a:lnTo>
                    <a:pt x="587012" y="381007"/>
                  </a:lnTo>
                  <a:lnTo>
                    <a:pt x="591253" y="333180"/>
                  </a:lnTo>
                  <a:lnTo>
                    <a:pt x="587012" y="285357"/>
                  </a:lnTo>
                  <a:lnTo>
                    <a:pt x="574790" y="240311"/>
                  </a:lnTo>
                  <a:lnTo>
                    <a:pt x="555331" y="198804"/>
                  </a:lnTo>
                  <a:lnTo>
                    <a:pt x="529382" y="161595"/>
                  </a:lnTo>
                  <a:lnTo>
                    <a:pt x="497691" y="129445"/>
                  </a:lnTo>
                  <a:lnTo>
                    <a:pt x="461002" y="103116"/>
                  </a:lnTo>
                  <a:lnTo>
                    <a:pt x="420064" y="83367"/>
                  </a:lnTo>
                  <a:lnTo>
                    <a:pt x="416781" y="82451"/>
                  </a:lnTo>
                  <a:close/>
                </a:path>
                <a:path w="657225" h="666750">
                  <a:moveTo>
                    <a:pt x="335637" y="479744"/>
                  </a:moveTo>
                  <a:lnTo>
                    <a:pt x="321530" y="479744"/>
                  </a:lnTo>
                  <a:lnTo>
                    <a:pt x="315681" y="484520"/>
                  </a:lnTo>
                  <a:lnTo>
                    <a:pt x="315681" y="544281"/>
                  </a:lnTo>
                  <a:lnTo>
                    <a:pt x="321530" y="549056"/>
                  </a:lnTo>
                  <a:lnTo>
                    <a:pt x="335637" y="549056"/>
                  </a:lnTo>
                  <a:lnTo>
                    <a:pt x="341375" y="544281"/>
                  </a:lnTo>
                  <a:lnTo>
                    <a:pt x="341375" y="484520"/>
                  </a:lnTo>
                  <a:lnTo>
                    <a:pt x="335637" y="479744"/>
                  </a:lnTo>
                  <a:close/>
                </a:path>
                <a:path w="657225" h="666750">
                  <a:moveTo>
                    <a:pt x="194300" y="184610"/>
                  </a:moveTo>
                  <a:lnTo>
                    <a:pt x="285392" y="373346"/>
                  </a:lnTo>
                  <a:lnTo>
                    <a:pt x="287578" y="374618"/>
                  </a:lnTo>
                  <a:lnTo>
                    <a:pt x="462867" y="481765"/>
                  </a:lnTo>
                  <a:lnTo>
                    <a:pt x="405766" y="363598"/>
                  </a:lnTo>
                  <a:lnTo>
                    <a:pt x="298441" y="363598"/>
                  </a:lnTo>
                  <a:lnTo>
                    <a:pt x="298441" y="362228"/>
                  </a:lnTo>
                  <a:lnTo>
                    <a:pt x="297396" y="362228"/>
                  </a:lnTo>
                  <a:lnTo>
                    <a:pt x="231804" y="225836"/>
                  </a:lnTo>
                  <a:lnTo>
                    <a:pt x="261701" y="225836"/>
                  </a:lnTo>
                  <a:lnTo>
                    <a:pt x="194300" y="184610"/>
                  </a:lnTo>
                  <a:close/>
                </a:path>
                <a:path w="657225" h="666750">
                  <a:moveTo>
                    <a:pt x="335108" y="308923"/>
                  </a:moveTo>
                  <a:lnTo>
                    <a:pt x="328424" y="308923"/>
                  </a:lnTo>
                  <a:lnTo>
                    <a:pt x="319166" y="310835"/>
                  </a:lnTo>
                  <a:lnTo>
                    <a:pt x="311630" y="316045"/>
                  </a:lnTo>
                  <a:lnTo>
                    <a:pt x="306562" y="323758"/>
                  </a:lnTo>
                  <a:lnTo>
                    <a:pt x="304707" y="333180"/>
                  </a:lnTo>
                  <a:lnTo>
                    <a:pt x="304707" y="339863"/>
                  </a:lnTo>
                  <a:lnTo>
                    <a:pt x="307325" y="345910"/>
                  </a:lnTo>
                  <a:lnTo>
                    <a:pt x="311712" y="350360"/>
                  </a:lnTo>
                  <a:lnTo>
                    <a:pt x="298441" y="363598"/>
                  </a:lnTo>
                  <a:lnTo>
                    <a:pt x="405766" y="363598"/>
                  </a:lnTo>
                  <a:lnTo>
                    <a:pt x="382787" y="316045"/>
                  </a:lnTo>
                  <a:lnTo>
                    <a:pt x="345485" y="316045"/>
                  </a:lnTo>
                  <a:lnTo>
                    <a:pt x="341166" y="311678"/>
                  </a:lnTo>
                  <a:lnTo>
                    <a:pt x="335108" y="308923"/>
                  </a:lnTo>
                  <a:close/>
                </a:path>
                <a:path w="657225" h="666750">
                  <a:moveTo>
                    <a:pt x="298441" y="361168"/>
                  </a:moveTo>
                  <a:lnTo>
                    <a:pt x="297396" y="362228"/>
                  </a:lnTo>
                  <a:lnTo>
                    <a:pt x="298441" y="362228"/>
                  </a:lnTo>
                  <a:lnTo>
                    <a:pt x="298441" y="361168"/>
                  </a:lnTo>
                  <a:close/>
                </a:path>
                <a:path w="657225" h="666750">
                  <a:moveTo>
                    <a:pt x="179358" y="320154"/>
                  </a:moveTo>
                  <a:lnTo>
                    <a:pt x="120547" y="320154"/>
                  </a:lnTo>
                  <a:lnTo>
                    <a:pt x="115631" y="325975"/>
                  </a:lnTo>
                  <a:lnTo>
                    <a:pt x="115631" y="340386"/>
                  </a:lnTo>
                  <a:lnTo>
                    <a:pt x="120547" y="346334"/>
                  </a:lnTo>
                  <a:lnTo>
                    <a:pt x="179358" y="346334"/>
                  </a:lnTo>
                  <a:lnTo>
                    <a:pt x="184162" y="340386"/>
                  </a:lnTo>
                  <a:lnTo>
                    <a:pt x="184162" y="325975"/>
                  </a:lnTo>
                  <a:lnTo>
                    <a:pt x="179358" y="320154"/>
                  </a:lnTo>
                  <a:close/>
                </a:path>
                <a:path w="657225" h="666750">
                  <a:moveTo>
                    <a:pt x="536509" y="320154"/>
                  </a:moveTo>
                  <a:lnTo>
                    <a:pt x="477698" y="320154"/>
                  </a:lnTo>
                  <a:lnTo>
                    <a:pt x="472894" y="325975"/>
                  </a:lnTo>
                  <a:lnTo>
                    <a:pt x="472894" y="340386"/>
                  </a:lnTo>
                  <a:lnTo>
                    <a:pt x="477698" y="346334"/>
                  </a:lnTo>
                  <a:lnTo>
                    <a:pt x="536509" y="346334"/>
                  </a:lnTo>
                  <a:lnTo>
                    <a:pt x="541425" y="340386"/>
                  </a:lnTo>
                  <a:lnTo>
                    <a:pt x="541425" y="325975"/>
                  </a:lnTo>
                  <a:lnTo>
                    <a:pt x="536509" y="320154"/>
                  </a:lnTo>
                  <a:close/>
                </a:path>
                <a:path w="657225" h="666750">
                  <a:moveTo>
                    <a:pt x="261701" y="225836"/>
                  </a:moveTo>
                  <a:lnTo>
                    <a:pt x="231804" y="225836"/>
                  </a:lnTo>
                  <a:lnTo>
                    <a:pt x="358086" y="303300"/>
                  </a:lnTo>
                  <a:lnTo>
                    <a:pt x="345425" y="316045"/>
                  </a:lnTo>
                  <a:lnTo>
                    <a:pt x="382787" y="316045"/>
                  </a:lnTo>
                  <a:lnTo>
                    <a:pt x="371664" y="293029"/>
                  </a:lnTo>
                  <a:lnTo>
                    <a:pt x="369478" y="291757"/>
                  </a:lnTo>
                  <a:lnTo>
                    <a:pt x="261701" y="225836"/>
                  </a:lnTo>
                  <a:close/>
                </a:path>
                <a:path w="657225" h="666750">
                  <a:moveTo>
                    <a:pt x="335637" y="117205"/>
                  </a:moveTo>
                  <a:lnTo>
                    <a:pt x="321530" y="117205"/>
                  </a:lnTo>
                  <a:lnTo>
                    <a:pt x="315681" y="122080"/>
                  </a:lnTo>
                  <a:lnTo>
                    <a:pt x="315681" y="181855"/>
                  </a:lnTo>
                  <a:lnTo>
                    <a:pt x="321530" y="186631"/>
                  </a:lnTo>
                  <a:lnTo>
                    <a:pt x="335637" y="186631"/>
                  </a:lnTo>
                  <a:lnTo>
                    <a:pt x="341375" y="181855"/>
                  </a:lnTo>
                  <a:lnTo>
                    <a:pt x="341375" y="122080"/>
                  </a:lnTo>
                  <a:lnTo>
                    <a:pt x="335637" y="117205"/>
                  </a:lnTo>
                  <a:close/>
                </a:path>
              </a:pathLst>
            </a:custGeom>
            <a:solidFill>
              <a:srgbClr val="08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161029" y="1576387"/>
            <a:ext cx="1769110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>
              <a:lnSpc>
                <a:spcPts val="2335"/>
              </a:lnSpc>
              <a:spcBef>
                <a:spcPts val="100"/>
              </a:spcBef>
            </a:pPr>
            <a:r>
              <a:rPr sz="1950" b="1" spc="-10" dirty="0">
                <a:latin typeface="Calibri"/>
                <a:cs typeface="Calibri"/>
              </a:rPr>
              <a:t>24*SOIEs</a:t>
            </a:r>
            <a:r>
              <a:rPr sz="1950" b="1" spc="-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(2024)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350" b="1" spc="-20" dirty="0">
                <a:solidFill>
                  <a:srgbClr val="C00000"/>
                </a:solidFill>
                <a:latin typeface="Calibri"/>
                <a:cs typeface="Calibri"/>
              </a:rPr>
              <a:t>Servicio</a:t>
            </a:r>
            <a:r>
              <a:rPr sz="135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135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spc="-20" dirty="0">
                <a:solidFill>
                  <a:srgbClr val="C00000"/>
                </a:solidFill>
                <a:latin typeface="Calibri"/>
                <a:cs typeface="Calibri"/>
              </a:rPr>
              <a:t>Orientación</a:t>
            </a:r>
            <a:r>
              <a:rPr sz="1350" b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spc="-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endParaRPr sz="1350">
              <a:latin typeface="Calibri"/>
              <a:cs typeface="Calibri"/>
            </a:endParaRPr>
          </a:p>
          <a:p>
            <a:pPr marL="77470">
              <a:lnSpc>
                <a:spcPts val="1600"/>
              </a:lnSpc>
            </a:pPr>
            <a:r>
              <a:rPr sz="1350" b="1" spc="-20" dirty="0">
                <a:solidFill>
                  <a:srgbClr val="C00000"/>
                </a:solidFill>
                <a:latin typeface="Calibri"/>
                <a:cs typeface="Calibri"/>
              </a:rPr>
              <a:t>Información</a:t>
            </a:r>
            <a:r>
              <a:rPr sz="135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sz="135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C00000"/>
                </a:solidFill>
                <a:latin typeface="Calibri"/>
                <a:cs typeface="Calibri"/>
              </a:rPr>
              <a:t>Empleo</a:t>
            </a:r>
            <a:endParaRPr sz="135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60"/>
              </a:spcBef>
            </a:pPr>
            <a:r>
              <a:rPr sz="1400" b="1" dirty="0">
                <a:latin typeface="Calibri"/>
                <a:cs typeface="Calibri"/>
              </a:rPr>
              <a:t>4.791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30" dirty="0">
                <a:latin typeface="Calibri"/>
                <a:cs typeface="Calibri"/>
              </a:rPr>
              <a:t>P.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Participantes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92679" y="892478"/>
            <a:ext cx="642620" cy="654685"/>
            <a:chOff x="5992679" y="892478"/>
            <a:chExt cx="642620" cy="654685"/>
          </a:xfrm>
        </p:grpSpPr>
        <p:sp>
          <p:nvSpPr>
            <p:cNvPr id="13" name="object 13"/>
            <p:cNvSpPr/>
            <p:nvPr/>
          </p:nvSpPr>
          <p:spPr>
            <a:xfrm>
              <a:off x="5992672" y="1013396"/>
              <a:ext cx="125095" cy="534035"/>
            </a:xfrm>
            <a:custGeom>
              <a:avLst/>
              <a:gdLst/>
              <a:ahLst/>
              <a:cxnLst/>
              <a:rect l="l" t="t" r="r" b="b"/>
              <a:pathLst>
                <a:path w="125095" h="534035">
                  <a:moveTo>
                    <a:pt x="125031" y="31127"/>
                  </a:moveTo>
                  <a:lnTo>
                    <a:pt x="122593" y="19011"/>
                  </a:lnTo>
                  <a:lnTo>
                    <a:pt x="122047" y="18199"/>
                  </a:lnTo>
                  <a:lnTo>
                    <a:pt x="115938" y="9118"/>
                  </a:lnTo>
                  <a:lnTo>
                    <a:pt x="106895" y="2997"/>
                  </a:lnTo>
                  <a:lnTo>
                    <a:pt x="106895" y="23977"/>
                  </a:lnTo>
                  <a:lnTo>
                    <a:pt x="106895" y="459778"/>
                  </a:lnTo>
                  <a:lnTo>
                    <a:pt x="106895" y="477799"/>
                  </a:lnTo>
                  <a:lnTo>
                    <a:pt x="106895" y="495223"/>
                  </a:lnTo>
                  <a:lnTo>
                    <a:pt x="105295" y="503148"/>
                  </a:lnTo>
                  <a:lnTo>
                    <a:pt x="100926" y="509625"/>
                  </a:lnTo>
                  <a:lnTo>
                    <a:pt x="94462" y="514019"/>
                  </a:lnTo>
                  <a:lnTo>
                    <a:pt x="86575" y="515620"/>
                  </a:lnTo>
                  <a:lnTo>
                    <a:pt x="38290" y="515620"/>
                  </a:lnTo>
                  <a:lnTo>
                    <a:pt x="30391" y="514019"/>
                  </a:lnTo>
                  <a:lnTo>
                    <a:pt x="23926" y="509625"/>
                  </a:lnTo>
                  <a:lnTo>
                    <a:pt x="19558" y="503148"/>
                  </a:lnTo>
                  <a:lnTo>
                    <a:pt x="17957" y="495223"/>
                  </a:lnTo>
                  <a:lnTo>
                    <a:pt x="17957" y="479196"/>
                  </a:lnTo>
                  <a:lnTo>
                    <a:pt x="106895" y="477799"/>
                  </a:lnTo>
                  <a:lnTo>
                    <a:pt x="106895" y="459778"/>
                  </a:lnTo>
                  <a:lnTo>
                    <a:pt x="17957" y="461162"/>
                  </a:lnTo>
                  <a:lnTo>
                    <a:pt x="17957" y="23977"/>
                  </a:lnTo>
                  <a:lnTo>
                    <a:pt x="23723" y="18199"/>
                  </a:lnTo>
                  <a:lnTo>
                    <a:pt x="101142" y="18199"/>
                  </a:lnTo>
                  <a:lnTo>
                    <a:pt x="106895" y="23977"/>
                  </a:lnTo>
                  <a:lnTo>
                    <a:pt x="106895" y="2997"/>
                  </a:lnTo>
                  <a:lnTo>
                    <a:pt x="106083" y="2438"/>
                  </a:lnTo>
                  <a:lnTo>
                    <a:pt x="94030" y="0"/>
                  </a:lnTo>
                  <a:lnTo>
                    <a:pt x="30835" y="0"/>
                  </a:lnTo>
                  <a:lnTo>
                    <a:pt x="18872" y="2438"/>
                  </a:lnTo>
                  <a:lnTo>
                    <a:pt x="9067" y="9118"/>
                  </a:lnTo>
                  <a:lnTo>
                    <a:pt x="2438" y="19011"/>
                  </a:lnTo>
                  <a:lnTo>
                    <a:pt x="0" y="31127"/>
                  </a:lnTo>
                  <a:lnTo>
                    <a:pt x="0" y="495223"/>
                  </a:lnTo>
                  <a:lnTo>
                    <a:pt x="23368" y="530618"/>
                  </a:lnTo>
                  <a:lnTo>
                    <a:pt x="38290" y="533654"/>
                  </a:lnTo>
                  <a:lnTo>
                    <a:pt x="86575" y="533654"/>
                  </a:lnTo>
                  <a:lnTo>
                    <a:pt x="101511" y="530618"/>
                  </a:lnTo>
                  <a:lnTo>
                    <a:pt x="113741" y="522338"/>
                  </a:lnTo>
                  <a:lnTo>
                    <a:pt x="118275" y="515620"/>
                  </a:lnTo>
                  <a:lnTo>
                    <a:pt x="121996" y="510120"/>
                  </a:lnTo>
                  <a:lnTo>
                    <a:pt x="125031" y="495223"/>
                  </a:lnTo>
                  <a:lnTo>
                    <a:pt x="125031" y="3112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4369" y="943670"/>
              <a:ext cx="103002" cy="8501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35535" y="940955"/>
              <a:ext cx="598805" cy="603885"/>
            </a:xfrm>
            <a:custGeom>
              <a:avLst/>
              <a:gdLst/>
              <a:ahLst/>
              <a:cxnLst/>
              <a:rect l="l" t="t" r="r" b="b"/>
              <a:pathLst>
                <a:path w="598804" h="603885">
                  <a:moveTo>
                    <a:pt x="8978" y="80251"/>
                  </a:moveTo>
                  <a:lnTo>
                    <a:pt x="7112" y="78219"/>
                  </a:lnTo>
                  <a:lnTo>
                    <a:pt x="2032" y="78219"/>
                  </a:lnTo>
                  <a:lnTo>
                    <a:pt x="0" y="80251"/>
                  </a:lnTo>
                  <a:lnTo>
                    <a:pt x="0" y="540956"/>
                  </a:lnTo>
                  <a:lnTo>
                    <a:pt x="2032" y="543001"/>
                  </a:lnTo>
                  <a:lnTo>
                    <a:pt x="4572" y="543001"/>
                  </a:lnTo>
                  <a:lnTo>
                    <a:pt x="7112" y="543001"/>
                  </a:lnTo>
                  <a:lnTo>
                    <a:pt x="8978" y="540956"/>
                  </a:lnTo>
                  <a:lnTo>
                    <a:pt x="8978" y="80251"/>
                  </a:lnTo>
                  <a:close/>
                </a:path>
                <a:path w="598804" h="603885">
                  <a:moveTo>
                    <a:pt x="45237" y="80251"/>
                  </a:moveTo>
                  <a:lnTo>
                    <a:pt x="43192" y="78219"/>
                  </a:lnTo>
                  <a:lnTo>
                    <a:pt x="38112" y="78219"/>
                  </a:lnTo>
                  <a:lnTo>
                    <a:pt x="36080" y="80251"/>
                  </a:lnTo>
                  <a:lnTo>
                    <a:pt x="36080" y="540956"/>
                  </a:lnTo>
                  <a:lnTo>
                    <a:pt x="38112" y="543001"/>
                  </a:lnTo>
                  <a:lnTo>
                    <a:pt x="40652" y="543001"/>
                  </a:lnTo>
                  <a:lnTo>
                    <a:pt x="43205" y="543001"/>
                  </a:lnTo>
                  <a:lnTo>
                    <a:pt x="45237" y="540956"/>
                  </a:lnTo>
                  <a:lnTo>
                    <a:pt x="45237" y="80251"/>
                  </a:lnTo>
                  <a:close/>
                </a:path>
                <a:path w="598804" h="603885">
                  <a:moveTo>
                    <a:pt x="598525" y="37414"/>
                  </a:moveTo>
                  <a:lnTo>
                    <a:pt x="595617" y="22809"/>
                  </a:lnTo>
                  <a:lnTo>
                    <a:pt x="587641" y="10922"/>
                  </a:lnTo>
                  <a:lnTo>
                    <a:pt x="575805" y="2933"/>
                  </a:lnTo>
                  <a:lnTo>
                    <a:pt x="561263" y="0"/>
                  </a:lnTo>
                  <a:lnTo>
                    <a:pt x="170611" y="0"/>
                  </a:lnTo>
                  <a:lnTo>
                    <a:pt x="156133" y="2933"/>
                  </a:lnTo>
                  <a:lnTo>
                    <a:pt x="144272" y="10922"/>
                  </a:lnTo>
                  <a:lnTo>
                    <a:pt x="136258" y="22809"/>
                  </a:lnTo>
                  <a:lnTo>
                    <a:pt x="133324" y="37414"/>
                  </a:lnTo>
                  <a:lnTo>
                    <a:pt x="133324" y="565785"/>
                  </a:lnTo>
                  <a:lnTo>
                    <a:pt x="155981" y="600176"/>
                  </a:lnTo>
                  <a:lnTo>
                    <a:pt x="435216" y="603885"/>
                  </a:lnTo>
                  <a:lnTo>
                    <a:pt x="440143" y="603885"/>
                  </a:lnTo>
                  <a:lnTo>
                    <a:pt x="444207" y="599808"/>
                  </a:lnTo>
                  <a:lnTo>
                    <a:pt x="444207" y="589762"/>
                  </a:lnTo>
                  <a:lnTo>
                    <a:pt x="440296" y="585685"/>
                  </a:lnTo>
                  <a:lnTo>
                    <a:pt x="170421" y="585012"/>
                  </a:lnTo>
                  <a:lnTo>
                    <a:pt x="163004" y="583488"/>
                  </a:lnTo>
                  <a:lnTo>
                    <a:pt x="156908" y="579348"/>
                  </a:lnTo>
                  <a:lnTo>
                    <a:pt x="152793" y="573239"/>
                  </a:lnTo>
                  <a:lnTo>
                    <a:pt x="151269" y="565785"/>
                  </a:lnTo>
                  <a:lnTo>
                    <a:pt x="151269" y="37414"/>
                  </a:lnTo>
                  <a:lnTo>
                    <a:pt x="152793" y="29857"/>
                  </a:lnTo>
                  <a:lnTo>
                    <a:pt x="156933" y="23698"/>
                  </a:lnTo>
                  <a:lnTo>
                    <a:pt x="163080" y="19545"/>
                  </a:lnTo>
                  <a:lnTo>
                    <a:pt x="170611" y="18021"/>
                  </a:lnTo>
                  <a:lnTo>
                    <a:pt x="561263" y="18021"/>
                  </a:lnTo>
                  <a:lnTo>
                    <a:pt x="580580" y="452361"/>
                  </a:lnTo>
                  <a:lnTo>
                    <a:pt x="584644" y="456438"/>
                  </a:lnTo>
                  <a:lnTo>
                    <a:pt x="594626" y="456438"/>
                  </a:lnTo>
                  <a:lnTo>
                    <a:pt x="598525" y="452361"/>
                  </a:lnTo>
                  <a:lnTo>
                    <a:pt x="598525" y="3741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0774" y="1378342"/>
              <a:ext cx="174312" cy="16649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220028" y="892479"/>
              <a:ext cx="361950" cy="112395"/>
            </a:xfrm>
            <a:custGeom>
              <a:avLst/>
              <a:gdLst/>
              <a:ahLst/>
              <a:cxnLst/>
              <a:rect l="l" t="t" r="r" b="b"/>
              <a:pathLst>
                <a:path w="361950" h="112394">
                  <a:moveTo>
                    <a:pt x="36068" y="18211"/>
                  </a:moveTo>
                  <a:lnTo>
                    <a:pt x="34671" y="11125"/>
                  </a:lnTo>
                  <a:lnTo>
                    <a:pt x="30848" y="5346"/>
                  </a:lnTo>
                  <a:lnTo>
                    <a:pt x="25146" y="1435"/>
                  </a:lnTo>
                  <a:lnTo>
                    <a:pt x="18122" y="0"/>
                  </a:lnTo>
                  <a:lnTo>
                    <a:pt x="11074" y="1435"/>
                  </a:lnTo>
                  <a:lnTo>
                    <a:pt x="5321" y="5346"/>
                  </a:lnTo>
                  <a:lnTo>
                    <a:pt x="1435" y="11125"/>
                  </a:lnTo>
                  <a:lnTo>
                    <a:pt x="0" y="18211"/>
                  </a:lnTo>
                  <a:lnTo>
                    <a:pt x="0" y="93700"/>
                  </a:lnTo>
                  <a:lnTo>
                    <a:pt x="1435" y="100787"/>
                  </a:lnTo>
                  <a:lnTo>
                    <a:pt x="5321" y="106578"/>
                  </a:lnTo>
                  <a:lnTo>
                    <a:pt x="11074" y="110477"/>
                  </a:lnTo>
                  <a:lnTo>
                    <a:pt x="18122" y="111912"/>
                  </a:lnTo>
                  <a:lnTo>
                    <a:pt x="25146" y="110477"/>
                  </a:lnTo>
                  <a:lnTo>
                    <a:pt x="30848" y="106578"/>
                  </a:lnTo>
                  <a:lnTo>
                    <a:pt x="34671" y="100787"/>
                  </a:lnTo>
                  <a:lnTo>
                    <a:pt x="36068" y="93700"/>
                  </a:lnTo>
                  <a:lnTo>
                    <a:pt x="36068" y="18211"/>
                  </a:lnTo>
                  <a:close/>
                </a:path>
                <a:path w="361950" h="112394">
                  <a:moveTo>
                    <a:pt x="144500" y="18211"/>
                  </a:moveTo>
                  <a:lnTo>
                    <a:pt x="143103" y="11125"/>
                  </a:lnTo>
                  <a:lnTo>
                    <a:pt x="139268" y="5346"/>
                  </a:lnTo>
                  <a:lnTo>
                    <a:pt x="133565" y="1435"/>
                  </a:lnTo>
                  <a:lnTo>
                    <a:pt x="126542" y="0"/>
                  </a:lnTo>
                  <a:lnTo>
                    <a:pt x="119494" y="1435"/>
                  </a:lnTo>
                  <a:lnTo>
                    <a:pt x="113728" y="5346"/>
                  </a:lnTo>
                  <a:lnTo>
                    <a:pt x="109842" y="11125"/>
                  </a:lnTo>
                  <a:lnTo>
                    <a:pt x="108407" y="18211"/>
                  </a:lnTo>
                  <a:lnTo>
                    <a:pt x="108407" y="93700"/>
                  </a:lnTo>
                  <a:lnTo>
                    <a:pt x="109842" y="100787"/>
                  </a:lnTo>
                  <a:lnTo>
                    <a:pt x="113728" y="106578"/>
                  </a:lnTo>
                  <a:lnTo>
                    <a:pt x="119494" y="110477"/>
                  </a:lnTo>
                  <a:lnTo>
                    <a:pt x="126542" y="111912"/>
                  </a:lnTo>
                  <a:lnTo>
                    <a:pt x="133565" y="110477"/>
                  </a:lnTo>
                  <a:lnTo>
                    <a:pt x="139268" y="106578"/>
                  </a:lnTo>
                  <a:lnTo>
                    <a:pt x="143103" y="100787"/>
                  </a:lnTo>
                  <a:lnTo>
                    <a:pt x="144500" y="93700"/>
                  </a:lnTo>
                  <a:lnTo>
                    <a:pt x="144500" y="18211"/>
                  </a:lnTo>
                  <a:close/>
                </a:path>
                <a:path w="361950" h="112394">
                  <a:moveTo>
                    <a:pt x="252933" y="18211"/>
                  </a:moveTo>
                  <a:lnTo>
                    <a:pt x="251536" y="11125"/>
                  </a:lnTo>
                  <a:lnTo>
                    <a:pt x="247700" y="5346"/>
                  </a:lnTo>
                  <a:lnTo>
                    <a:pt x="241985" y="1435"/>
                  </a:lnTo>
                  <a:lnTo>
                    <a:pt x="234962" y="0"/>
                  </a:lnTo>
                  <a:lnTo>
                    <a:pt x="227914" y="1435"/>
                  </a:lnTo>
                  <a:lnTo>
                    <a:pt x="222161" y="5346"/>
                  </a:lnTo>
                  <a:lnTo>
                    <a:pt x="218274" y="11125"/>
                  </a:lnTo>
                  <a:lnTo>
                    <a:pt x="216839" y="18211"/>
                  </a:lnTo>
                  <a:lnTo>
                    <a:pt x="216839" y="93700"/>
                  </a:lnTo>
                  <a:lnTo>
                    <a:pt x="218274" y="100787"/>
                  </a:lnTo>
                  <a:lnTo>
                    <a:pt x="222161" y="106578"/>
                  </a:lnTo>
                  <a:lnTo>
                    <a:pt x="227914" y="110477"/>
                  </a:lnTo>
                  <a:lnTo>
                    <a:pt x="234962" y="111912"/>
                  </a:lnTo>
                  <a:lnTo>
                    <a:pt x="241985" y="110477"/>
                  </a:lnTo>
                  <a:lnTo>
                    <a:pt x="247700" y="106578"/>
                  </a:lnTo>
                  <a:lnTo>
                    <a:pt x="251536" y="100787"/>
                  </a:lnTo>
                  <a:lnTo>
                    <a:pt x="252933" y="93700"/>
                  </a:lnTo>
                  <a:lnTo>
                    <a:pt x="252933" y="18211"/>
                  </a:lnTo>
                  <a:close/>
                </a:path>
                <a:path w="361950" h="112394">
                  <a:moveTo>
                    <a:pt x="361340" y="18211"/>
                  </a:moveTo>
                  <a:lnTo>
                    <a:pt x="359943" y="11125"/>
                  </a:lnTo>
                  <a:lnTo>
                    <a:pt x="356120" y="5346"/>
                  </a:lnTo>
                  <a:lnTo>
                    <a:pt x="350418" y="1435"/>
                  </a:lnTo>
                  <a:lnTo>
                    <a:pt x="343395" y="0"/>
                  </a:lnTo>
                  <a:lnTo>
                    <a:pt x="336346" y="1435"/>
                  </a:lnTo>
                  <a:lnTo>
                    <a:pt x="330593" y="5346"/>
                  </a:lnTo>
                  <a:lnTo>
                    <a:pt x="326707" y="11125"/>
                  </a:lnTo>
                  <a:lnTo>
                    <a:pt x="325272" y="18211"/>
                  </a:lnTo>
                  <a:lnTo>
                    <a:pt x="325272" y="93700"/>
                  </a:lnTo>
                  <a:lnTo>
                    <a:pt x="326707" y="100787"/>
                  </a:lnTo>
                  <a:lnTo>
                    <a:pt x="330593" y="106578"/>
                  </a:lnTo>
                  <a:lnTo>
                    <a:pt x="336346" y="110477"/>
                  </a:lnTo>
                  <a:lnTo>
                    <a:pt x="343395" y="111912"/>
                  </a:lnTo>
                  <a:lnTo>
                    <a:pt x="350418" y="110477"/>
                  </a:lnTo>
                  <a:lnTo>
                    <a:pt x="356120" y="106578"/>
                  </a:lnTo>
                  <a:lnTo>
                    <a:pt x="359943" y="100787"/>
                  </a:lnTo>
                  <a:lnTo>
                    <a:pt x="361340" y="93700"/>
                  </a:lnTo>
                  <a:lnTo>
                    <a:pt x="361340" y="18211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247259" y="1550987"/>
            <a:ext cx="2079625" cy="120650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7620" indent="253365">
              <a:lnSpc>
                <a:spcPct val="103699"/>
              </a:lnSpc>
              <a:spcBef>
                <a:spcPts val="15"/>
              </a:spcBef>
            </a:pPr>
            <a:r>
              <a:rPr sz="1950" b="1" spc="-10" dirty="0">
                <a:latin typeface="Calibri"/>
                <a:cs typeface="Calibri"/>
              </a:rPr>
              <a:t>13</a:t>
            </a:r>
            <a:r>
              <a:rPr sz="1950" b="1" spc="-95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Aulas</a:t>
            </a:r>
            <a:r>
              <a:rPr sz="14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14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Empleo </a:t>
            </a:r>
            <a:r>
              <a:rPr sz="1400" b="1" dirty="0">
                <a:latin typeface="Calibri"/>
                <a:cs typeface="Calibri"/>
              </a:rPr>
              <a:t>5.868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plazas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en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actividades</a:t>
            </a:r>
            <a:endParaRPr sz="1400">
              <a:latin typeface="Calibri"/>
              <a:cs typeface="Calibri"/>
            </a:endParaRPr>
          </a:p>
          <a:p>
            <a:pPr marL="10160" algn="ctr">
              <a:lnSpc>
                <a:spcPct val="100000"/>
              </a:lnSpc>
              <a:spcBef>
                <a:spcPts val="45"/>
              </a:spcBef>
            </a:pPr>
            <a:r>
              <a:rPr sz="1400" b="1" spc="-10" dirty="0">
                <a:latin typeface="Calibri"/>
                <a:cs typeface="Calibri"/>
              </a:rPr>
              <a:t>grupales</a:t>
            </a:r>
            <a:endParaRPr sz="1400">
              <a:latin typeface="Calibri"/>
              <a:cs typeface="Calibri"/>
            </a:endParaRPr>
          </a:p>
          <a:p>
            <a:pPr marL="15240" marR="5080" algn="ctr">
              <a:lnSpc>
                <a:spcPts val="1730"/>
              </a:lnSpc>
              <a:spcBef>
                <a:spcPts val="65"/>
              </a:spcBef>
            </a:pPr>
            <a:r>
              <a:rPr sz="1400" b="1" dirty="0">
                <a:latin typeface="Calibri"/>
                <a:cs typeface="Calibri"/>
              </a:rPr>
              <a:t>Han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superado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los</a:t>
            </a:r>
            <a:r>
              <a:rPr sz="1400" b="1" spc="9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objetivos </a:t>
            </a:r>
            <a:r>
              <a:rPr sz="1400" b="1" dirty="0">
                <a:latin typeface="Calibri"/>
                <a:cs typeface="Calibri"/>
              </a:rPr>
              <a:t>93,5%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las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personas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67704" y="2791380"/>
            <a:ext cx="103822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sz="1400" b="1" spc="-10" dirty="0">
                <a:latin typeface="Calibri"/>
                <a:cs typeface="Calibri"/>
              </a:rPr>
              <a:t>participantes.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43850" y="647700"/>
            <a:ext cx="809625" cy="91440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576819" y="1549595"/>
            <a:ext cx="1964055" cy="10128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88595" marR="142875" indent="234315">
              <a:lnSpc>
                <a:spcPct val="107900"/>
              </a:lnSpc>
              <a:spcBef>
                <a:spcPts val="210"/>
              </a:spcBef>
            </a:pPr>
            <a:r>
              <a:rPr sz="1550" b="1" dirty="0">
                <a:latin typeface="Calibri"/>
                <a:cs typeface="Calibri"/>
              </a:rPr>
              <a:t>591</a:t>
            </a:r>
            <a:r>
              <a:rPr sz="1550" b="1" spc="30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personas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Orientación</a:t>
            </a:r>
            <a:r>
              <a:rPr sz="1400" b="1" spc="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personas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en</a:t>
            </a:r>
            <a:r>
              <a:rPr sz="1400" b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especial</a:t>
            </a:r>
            <a:r>
              <a:rPr sz="1400" b="1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exclusión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50" b="1" dirty="0">
                <a:latin typeface="Calibri"/>
                <a:cs typeface="Calibri"/>
              </a:rPr>
              <a:t>Obras,</a:t>
            </a:r>
            <a:r>
              <a:rPr sz="1650" b="1" spc="-10" dirty="0">
                <a:latin typeface="Calibri"/>
                <a:cs typeface="Calibri"/>
              </a:rPr>
              <a:t> </a:t>
            </a:r>
            <a:r>
              <a:rPr sz="1650" b="1" spc="-25" dirty="0">
                <a:latin typeface="Calibri"/>
                <a:cs typeface="Calibri"/>
              </a:rPr>
              <a:t>SDV,</a:t>
            </a:r>
            <a:r>
              <a:rPr sz="1650" b="1" spc="-10" dirty="0">
                <a:latin typeface="Calibri"/>
                <a:cs typeface="Calibri"/>
              </a:rPr>
              <a:t> Proyectos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68365" y="6156604"/>
            <a:ext cx="2703830" cy="6153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150" b="1" dirty="0">
                <a:solidFill>
                  <a:srgbClr val="C00000"/>
                </a:solidFill>
                <a:latin typeface="Impact"/>
                <a:cs typeface="Impact"/>
              </a:rPr>
              <a:t>AGENCIA</a:t>
            </a:r>
            <a:r>
              <a:rPr sz="2150" b="1" spc="-3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150" b="1" dirty="0">
                <a:solidFill>
                  <a:srgbClr val="C00000"/>
                </a:solidFill>
                <a:latin typeface="Impact"/>
                <a:cs typeface="Impact"/>
              </a:rPr>
              <a:t>DE</a:t>
            </a:r>
            <a:r>
              <a:rPr sz="2150" b="1" spc="11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150" b="1" spc="-10" dirty="0">
                <a:solidFill>
                  <a:srgbClr val="C00000"/>
                </a:solidFill>
                <a:latin typeface="Impact"/>
                <a:cs typeface="Impact"/>
              </a:rPr>
              <a:t>COLOCACIÓN</a:t>
            </a:r>
            <a:endParaRPr sz="2150">
              <a:latin typeface="Impact"/>
              <a:cs typeface="Impact"/>
            </a:endParaRPr>
          </a:p>
          <a:p>
            <a:pPr marL="356870">
              <a:lnSpc>
                <a:spcPct val="100000"/>
              </a:lnSpc>
              <a:spcBef>
                <a:spcPts val="155"/>
              </a:spcBef>
            </a:pPr>
            <a:r>
              <a:rPr sz="1400" dirty="0">
                <a:latin typeface="Calibri"/>
                <a:cs typeface="Calibri"/>
              </a:rPr>
              <a:t>1.728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personas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atendidas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31615" y="5746432"/>
            <a:ext cx="203644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dirty="0">
                <a:solidFill>
                  <a:srgbClr val="C00000"/>
                </a:solidFill>
                <a:latin typeface="Impact"/>
                <a:cs typeface="Impact"/>
              </a:rPr>
              <a:t>ACCESO</a:t>
            </a:r>
            <a:r>
              <a:rPr sz="2150" spc="-2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150" dirty="0">
                <a:solidFill>
                  <a:srgbClr val="C00000"/>
                </a:solidFill>
                <a:latin typeface="Impact"/>
                <a:cs typeface="Impact"/>
              </a:rPr>
              <a:t>AL</a:t>
            </a:r>
            <a:r>
              <a:rPr sz="2150" spc="5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150" spc="-10" dirty="0">
                <a:solidFill>
                  <a:srgbClr val="C00000"/>
                </a:solidFill>
                <a:latin typeface="Impact"/>
                <a:cs typeface="Impact"/>
              </a:rPr>
              <a:t>EMPLEO</a:t>
            </a:r>
            <a:endParaRPr sz="2150">
              <a:latin typeface="Impact"/>
              <a:cs typeface="Impac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0435" y="6077720"/>
            <a:ext cx="3815715" cy="18897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845819">
              <a:lnSpc>
                <a:spcPct val="100000"/>
              </a:lnSpc>
              <a:spcBef>
                <a:spcPts val="930"/>
              </a:spcBef>
            </a:pPr>
            <a:r>
              <a:rPr sz="2150" dirty="0">
                <a:solidFill>
                  <a:srgbClr val="C00000"/>
                </a:solidFill>
                <a:latin typeface="Impact"/>
                <a:cs typeface="Impact"/>
              </a:rPr>
              <a:t>ECONOMÍA</a:t>
            </a:r>
            <a:r>
              <a:rPr sz="2150" spc="1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150" spc="-10" dirty="0">
                <a:solidFill>
                  <a:srgbClr val="C00000"/>
                </a:solidFill>
                <a:latin typeface="Impact"/>
                <a:cs typeface="Impact"/>
              </a:rPr>
              <a:t>SOCIAL</a:t>
            </a:r>
            <a:endParaRPr sz="2150">
              <a:latin typeface="Impact"/>
              <a:cs typeface="Impact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650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165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C00000"/>
                </a:solidFill>
                <a:latin typeface="Calibri"/>
                <a:cs typeface="Calibri"/>
              </a:rPr>
              <a:t>EMPRESAS</a:t>
            </a:r>
            <a:r>
              <a:rPr sz="165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1650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C00000"/>
                </a:solidFill>
                <a:latin typeface="Calibri"/>
                <a:cs typeface="Calibri"/>
              </a:rPr>
              <a:t>INSERCIÓN</a:t>
            </a:r>
            <a:endParaRPr sz="16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400" b="1" dirty="0">
                <a:latin typeface="Calibri"/>
                <a:cs typeface="Calibri"/>
              </a:rPr>
              <a:t>ASISCAR,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CARIFOOD,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LABORAFIT,</a:t>
            </a:r>
            <a:r>
              <a:rPr sz="1400" b="1" spc="1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TEXTIL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EMPLEO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92</a:t>
            </a:r>
            <a:r>
              <a:rPr sz="140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PUESTOS</a:t>
            </a:r>
            <a:r>
              <a:rPr sz="140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140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INSERCIÓN</a:t>
            </a:r>
            <a:r>
              <a:rPr sz="140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(+40%</a:t>
            </a:r>
            <a:r>
              <a:rPr sz="1400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2022)</a:t>
            </a:r>
            <a:endParaRPr sz="14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  <a:spcBef>
                <a:spcPts val="50"/>
              </a:spcBef>
            </a:pPr>
            <a:r>
              <a:rPr sz="1400" b="1" dirty="0">
                <a:latin typeface="Calibri"/>
                <a:cs typeface="Calibri"/>
              </a:rPr>
              <a:t>156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personas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contratadas</a:t>
            </a:r>
            <a:r>
              <a:rPr sz="1400" b="1" spc="8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8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inserción.</a:t>
            </a:r>
            <a:endParaRPr sz="1400">
              <a:latin typeface="Calibri"/>
              <a:cs typeface="Calibri"/>
            </a:endParaRPr>
          </a:p>
          <a:p>
            <a:pPr marL="39370" algn="ctr">
              <a:lnSpc>
                <a:spcPct val="100000"/>
              </a:lnSpc>
              <a:spcBef>
                <a:spcPts val="45"/>
              </a:spcBef>
            </a:pPr>
            <a:r>
              <a:rPr sz="1400" dirty="0">
                <a:latin typeface="Calibri"/>
                <a:cs typeface="Calibri"/>
              </a:rPr>
              <a:t>(media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41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años)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400" dirty="0">
                <a:latin typeface="Calibri"/>
                <a:cs typeface="Calibri"/>
              </a:rPr>
              <a:t>64%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incorporación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laboral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empresa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ordinaria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2025" y="2790825"/>
            <a:ext cx="8353425" cy="409575"/>
          </a:xfrm>
          <a:prstGeom prst="rect">
            <a:avLst/>
          </a:prstGeom>
          <a:solidFill>
            <a:srgbClr val="F1C6C6"/>
          </a:solidFill>
        </p:spPr>
        <p:txBody>
          <a:bodyPr vert="horz" wrap="square" lIns="0" tIns="38735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305"/>
              </a:spcBef>
            </a:pPr>
            <a:r>
              <a:rPr sz="1950" b="1" dirty="0">
                <a:latin typeface="Calibri"/>
                <a:cs typeface="Calibri"/>
              </a:rPr>
              <a:t>318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spc="-20" dirty="0">
                <a:latin typeface="Calibri"/>
                <a:cs typeface="Calibri"/>
              </a:rPr>
              <a:t>personas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voluntarias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1558036" y="3904615"/>
          <a:ext cx="7219950" cy="1510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0840"/>
                <a:gridCol w="1539875"/>
                <a:gridCol w="1499235"/>
              </a:tblGrid>
              <a:tr h="328930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Certificados</a:t>
                      </a:r>
                      <a:r>
                        <a:rPr sz="14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profesionalidad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6C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1.977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plazas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13030">
                        <a:lnSpc>
                          <a:spcPts val="1664"/>
                        </a:lnSpc>
                        <a:spcBef>
                          <a:spcPts val="4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ofrecidas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13030">
                        <a:lnSpc>
                          <a:spcPts val="1664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1.232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alumnos/as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distintos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6C6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2.220h</a:t>
                      </a:r>
                      <a:r>
                        <a:rPr sz="125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lectivas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6C6"/>
                    </a:solidFill>
                  </a:tcPr>
                </a:tc>
              </a:tr>
              <a:tr h="633730">
                <a:tc>
                  <a:txBody>
                    <a:bodyPr/>
                    <a:lstStyle/>
                    <a:p>
                      <a:pPr marL="110489" marR="1278255">
                        <a:lnSpc>
                          <a:spcPct val="102899"/>
                        </a:lnSpc>
                        <a:spcBef>
                          <a:spcPts val="6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112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Cursos</a:t>
                      </a:r>
                      <a:r>
                        <a:rPr sz="1400" b="1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Básicos,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iniciación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especialización.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6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5.276h</a:t>
                      </a:r>
                      <a:r>
                        <a:rPr sz="125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lectivas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6C6"/>
                    </a:solidFill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6C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5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9,5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Satisfacción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Alumnado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6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2896616" y="3411537"/>
            <a:ext cx="520827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150" dirty="0">
                <a:solidFill>
                  <a:srgbClr val="C00000"/>
                </a:solidFill>
                <a:latin typeface="Impact"/>
                <a:cs typeface="Impact"/>
              </a:rPr>
              <a:t>FORMACIÓN</a:t>
            </a:r>
            <a:r>
              <a:rPr sz="2150" spc="1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150" spc="-10" dirty="0">
                <a:solidFill>
                  <a:srgbClr val="C00000"/>
                </a:solidFill>
                <a:latin typeface="Impact"/>
                <a:cs typeface="Impact"/>
              </a:rPr>
              <a:t>PARA</a:t>
            </a:r>
            <a:r>
              <a:rPr sz="2150" spc="-6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150" dirty="0">
                <a:solidFill>
                  <a:srgbClr val="C00000"/>
                </a:solidFill>
                <a:latin typeface="Impact"/>
                <a:cs typeface="Impact"/>
              </a:rPr>
              <a:t>EL</a:t>
            </a:r>
            <a:r>
              <a:rPr sz="2150" spc="-1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150" dirty="0">
                <a:solidFill>
                  <a:srgbClr val="C00000"/>
                </a:solidFill>
                <a:latin typeface="Impact"/>
                <a:cs typeface="Impact"/>
              </a:rPr>
              <a:t>EMPLEO</a:t>
            </a:r>
            <a:r>
              <a:rPr sz="2150" spc="19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475" b="1" baseline="6734" dirty="0">
                <a:latin typeface="Calibri"/>
                <a:cs typeface="Calibri"/>
              </a:rPr>
              <a:t>Campus</a:t>
            </a:r>
            <a:r>
              <a:rPr sz="2475" b="1" spc="22" baseline="6734" dirty="0">
                <a:latin typeface="Calibri"/>
                <a:cs typeface="Calibri"/>
              </a:rPr>
              <a:t> </a:t>
            </a:r>
            <a:r>
              <a:rPr sz="2475" b="1" baseline="6734" dirty="0">
                <a:latin typeface="Calibri"/>
                <a:cs typeface="Calibri"/>
              </a:rPr>
              <a:t>Cáritas</a:t>
            </a:r>
            <a:r>
              <a:rPr sz="2475" b="1" spc="22" baseline="6734" dirty="0">
                <a:latin typeface="Calibri"/>
                <a:cs typeface="Calibri"/>
              </a:rPr>
              <a:t> </a:t>
            </a:r>
            <a:r>
              <a:rPr sz="2475" b="1" spc="-15" baseline="6734" dirty="0">
                <a:latin typeface="Calibri"/>
                <a:cs typeface="Calibri"/>
              </a:rPr>
              <a:t>Madrid</a:t>
            </a:r>
            <a:endParaRPr sz="2475" baseline="6734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62175" y="3343275"/>
            <a:ext cx="590550" cy="438150"/>
          </a:xfrm>
          <a:prstGeom prst="rect">
            <a:avLst/>
          </a:prstGeom>
        </p:spPr>
      </p:pic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5194934" y="6814057"/>
          <a:ext cx="4279900" cy="945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9670"/>
                <a:gridCol w="1840230"/>
              </a:tblGrid>
              <a:tr h="219075">
                <a:tc>
                  <a:txBody>
                    <a:bodyPr/>
                    <a:lstStyle/>
                    <a:p>
                      <a:pPr marL="42545">
                        <a:lnSpc>
                          <a:spcPts val="163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77</a:t>
                      </a:r>
                      <a:r>
                        <a:rPr sz="1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ofertas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empleo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doméstico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6C6"/>
                    </a:solidFill>
                  </a:tcPr>
                </a:tc>
                <a:tc>
                  <a:txBody>
                    <a:bodyPr/>
                    <a:lstStyle/>
                    <a:p>
                      <a:pPr marR="274955" algn="r">
                        <a:lnSpc>
                          <a:spcPts val="163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25%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contrataciones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6C6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42545">
                        <a:lnSpc>
                          <a:spcPts val="163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228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ofertas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empresa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ordinaria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6C6"/>
                    </a:solidFill>
                  </a:tcPr>
                </a:tc>
                <a:tc>
                  <a:txBody>
                    <a:bodyPr/>
                    <a:lstStyle/>
                    <a:p>
                      <a:pPr marR="274955" algn="r">
                        <a:lnSpc>
                          <a:spcPts val="163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79%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contrataciones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6C6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121920">
                        <a:lnSpc>
                          <a:spcPts val="163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82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ofertas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empresa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inserción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6C6"/>
                    </a:solidFill>
                  </a:tcPr>
                </a:tc>
                <a:tc>
                  <a:txBody>
                    <a:bodyPr/>
                    <a:lstStyle/>
                    <a:p>
                      <a:pPr marR="259079" algn="r">
                        <a:lnSpc>
                          <a:spcPts val="163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100%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contrataciones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6C6"/>
                    </a:solidFill>
                  </a:tcPr>
                </a:tc>
              </a:tr>
              <a:tr h="288290">
                <a:tc grid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281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candidaturas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consiguen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empleo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intermediación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6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17657" y="6073523"/>
            <a:ext cx="510468" cy="473417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6243701" y="5910326"/>
            <a:ext cx="1108075" cy="255904"/>
          </a:xfrm>
          <a:custGeom>
            <a:avLst/>
            <a:gdLst/>
            <a:ahLst/>
            <a:cxnLst/>
            <a:rect l="l" t="t" r="r" b="b"/>
            <a:pathLst>
              <a:path w="1108075" h="255904">
                <a:moveTo>
                  <a:pt x="0" y="9525"/>
                </a:moveTo>
                <a:lnTo>
                  <a:pt x="1105280" y="14350"/>
                </a:lnTo>
              </a:path>
              <a:path w="1108075" h="255904">
                <a:moveTo>
                  <a:pt x="1108075" y="0"/>
                </a:moveTo>
                <a:lnTo>
                  <a:pt x="1104900" y="25565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95651" y="5910326"/>
            <a:ext cx="1105535" cy="255904"/>
          </a:xfrm>
          <a:custGeom>
            <a:avLst/>
            <a:gdLst/>
            <a:ahLst/>
            <a:cxnLst/>
            <a:rect l="l" t="t" r="r" b="b"/>
            <a:pathLst>
              <a:path w="1105535" h="255904">
                <a:moveTo>
                  <a:pt x="0" y="9525"/>
                </a:moveTo>
                <a:lnTo>
                  <a:pt x="1105281" y="14350"/>
                </a:lnTo>
              </a:path>
              <a:path w="1105535" h="255904">
                <a:moveTo>
                  <a:pt x="3175" y="0"/>
                </a:moveTo>
                <a:lnTo>
                  <a:pt x="0" y="25565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10775" y="352425"/>
            <a:ext cx="4229100" cy="595312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05624" y="6705600"/>
            <a:ext cx="1043575" cy="7844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6641" rIns="0" bIns="0" rtlCol="0">
            <a:spAutoFit/>
          </a:bodyPr>
          <a:lstStyle/>
          <a:p>
            <a:pPr marL="39878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1B1B27"/>
                </a:solidFill>
              </a:rPr>
              <a:t>Perfil</a:t>
            </a:r>
            <a:r>
              <a:rPr spc="80" dirty="0">
                <a:solidFill>
                  <a:srgbClr val="1B1B27"/>
                </a:solidFill>
              </a:rPr>
              <a:t> </a:t>
            </a:r>
            <a:r>
              <a:rPr dirty="0">
                <a:solidFill>
                  <a:srgbClr val="1B1B27"/>
                </a:solidFill>
              </a:rPr>
              <a:t>Personas</a:t>
            </a:r>
            <a:r>
              <a:rPr spc="55" dirty="0">
                <a:solidFill>
                  <a:srgbClr val="1B1B27"/>
                </a:solidFill>
              </a:rPr>
              <a:t> </a:t>
            </a:r>
            <a:r>
              <a:rPr dirty="0">
                <a:solidFill>
                  <a:srgbClr val="1B1B27"/>
                </a:solidFill>
              </a:rPr>
              <a:t>Atendidas</a:t>
            </a:r>
            <a:r>
              <a:rPr spc="140" dirty="0">
                <a:solidFill>
                  <a:srgbClr val="1B1B27"/>
                </a:solidFill>
              </a:rPr>
              <a:t> </a:t>
            </a:r>
            <a:r>
              <a:rPr dirty="0">
                <a:solidFill>
                  <a:srgbClr val="1B1B27"/>
                </a:solidFill>
              </a:rPr>
              <a:t>-</a:t>
            </a:r>
            <a:r>
              <a:rPr spc="85" dirty="0">
                <a:solidFill>
                  <a:srgbClr val="1B1B27"/>
                </a:solidFill>
              </a:rPr>
              <a:t> </a:t>
            </a:r>
            <a:r>
              <a:rPr dirty="0">
                <a:solidFill>
                  <a:srgbClr val="1B1B27"/>
                </a:solidFill>
              </a:rPr>
              <a:t>Servicio</a:t>
            </a:r>
            <a:r>
              <a:rPr spc="114" dirty="0">
                <a:solidFill>
                  <a:srgbClr val="1B1B27"/>
                </a:solidFill>
              </a:rPr>
              <a:t> </a:t>
            </a:r>
            <a:r>
              <a:rPr dirty="0">
                <a:solidFill>
                  <a:srgbClr val="1B1B27"/>
                </a:solidFill>
              </a:rPr>
              <a:t>Diocesano</a:t>
            </a:r>
            <a:r>
              <a:rPr spc="40" dirty="0">
                <a:solidFill>
                  <a:srgbClr val="1B1B27"/>
                </a:solidFill>
              </a:rPr>
              <a:t> </a:t>
            </a:r>
            <a:r>
              <a:rPr dirty="0">
                <a:solidFill>
                  <a:srgbClr val="1B1B27"/>
                </a:solidFill>
              </a:rPr>
              <a:t>de</a:t>
            </a:r>
            <a:r>
              <a:rPr spc="114" dirty="0">
                <a:solidFill>
                  <a:srgbClr val="1B1B27"/>
                </a:solidFill>
              </a:rPr>
              <a:t> </a:t>
            </a:r>
            <a:r>
              <a:rPr spc="-10" dirty="0">
                <a:solidFill>
                  <a:srgbClr val="1B1B27"/>
                </a:solidFill>
              </a:rPr>
              <a:t>Empleo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15352" y="1867916"/>
            <a:ext cx="446405" cy="445770"/>
            <a:chOff x="915352" y="1867916"/>
            <a:chExt cx="446405" cy="445770"/>
          </a:xfrm>
        </p:grpSpPr>
        <p:sp>
          <p:nvSpPr>
            <p:cNvPr id="4" name="object 4"/>
            <p:cNvSpPr/>
            <p:nvPr/>
          </p:nvSpPr>
          <p:spPr>
            <a:xfrm>
              <a:off x="919162" y="1871726"/>
              <a:ext cx="438784" cy="438150"/>
            </a:xfrm>
            <a:custGeom>
              <a:avLst/>
              <a:gdLst/>
              <a:ahLst/>
              <a:cxnLst/>
              <a:rect l="l" t="t" r="r" b="b"/>
              <a:pathLst>
                <a:path w="438784" h="438150">
                  <a:moveTo>
                    <a:pt x="356298" y="0"/>
                  </a:moveTo>
                  <a:lnTo>
                    <a:pt x="81800" y="0"/>
                  </a:lnTo>
                  <a:lnTo>
                    <a:pt x="49961" y="6421"/>
                  </a:lnTo>
                  <a:lnTo>
                    <a:pt x="23960" y="23939"/>
                  </a:lnTo>
                  <a:lnTo>
                    <a:pt x="6428" y="49934"/>
                  </a:lnTo>
                  <a:lnTo>
                    <a:pt x="0" y="81787"/>
                  </a:lnTo>
                  <a:lnTo>
                    <a:pt x="0" y="356235"/>
                  </a:lnTo>
                  <a:lnTo>
                    <a:pt x="6428" y="388108"/>
                  </a:lnTo>
                  <a:lnTo>
                    <a:pt x="23960" y="414147"/>
                  </a:lnTo>
                  <a:lnTo>
                    <a:pt x="49961" y="431708"/>
                  </a:lnTo>
                  <a:lnTo>
                    <a:pt x="81800" y="438150"/>
                  </a:lnTo>
                  <a:lnTo>
                    <a:pt x="356298" y="438150"/>
                  </a:lnTo>
                  <a:lnTo>
                    <a:pt x="388171" y="431708"/>
                  </a:lnTo>
                  <a:lnTo>
                    <a:pt x="414210" y="414147"/>
                  </a:lnTo>
                  <a:lnTo>
                    <a:pt x="431772" y="388108"/>
                  </a:lnTo>
                  <a:lnTo>
                    <a:pt x="438213" y="356235"/>
                  </a:lnTo>
                  <a:lnTo>
                    <a:pt x="438213" y="81787"/>
                  </a:lnTo>
                  <a:lnTo>
                    <a:pt x="431772" y="49934"/>
                  </a:lnTo>
                  <a:lnTo>
                    <a:pt x="414210" y="23939"/>
                  </a:lnTo>
                  <a:lnTo>
                    <a:pt x="388171" y="6421"/>
                  </a:lnTo>
                  <a:lnTo>
                    <a:pt x="356298" y="0"/>
                  </a:lnTo>
                  <a:close/>
                </a:path>
              </a:pathLst>
            </a:custGeom>
            <a:solidFill>
              <a:srgbClr val="E0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9162" y="1871726"/>
              <a:ext cx="438784" cy="438150"/>
            </a:xfrm>
            <a:custGeom>
              <a:avLst/>
              <a:gdLst/>
              <a:ahLst/>
              <a:cxnLst/>
              <a:rect l="l" t="t" r="r" b="b"/>
              <a:pathLst>
                <a:path w="438784" h="438150">
                  <a:moveTo>
                    <a:pt x="0" y="81787"/>
                  </a:moveTo>
                  <a:lnTo>
                    <a:pt x="6428" y="49934"/>
                  </a:lnTo>
                  <a:lnTo>
                    <a:pt x="23960" y="23939"/>
                  </a:lnTo>
                  <a:lnTo>
                    <a:pt x="49961" y="6421"/>
                  </a:lnTo>
                  <a:lnTo>
                    <a:pt x="81800" y="0"/>
                  </a:lnTo>
                  <a:lnTo>
                    <a:pt x="356298" y="0"/>
                  </a:lnTo>
                  <a:lnTo>
                    <a:pt x="388171" y="6421"/>
                  </a:lnTo>
                  <a:lnTo>
                    <a:pt x="414210" y="23939"/>
                  </a:lnTo>
                  <a:lnTo>
                    <a:pt x="431772" y="49934"/>
                  </a:lnTo>
                  <a:lnTo>
                    <a:pt x="438213" y="81787"/>
                  </a:lnTo>
                  <a:lnTo>
                    <a:pt x="438213" y="356235"/>
                  </a:lnTo>
                  <a:lnTo>
                    <a:pt x="431772" y="388108"/>
                  </a:lnTo>
                  <a:lnTo>
                    <a:pt x="414210" y="414147"/>
                  </a:lnTo>
                  <a:lnTo>
                    <a:pt x="388171" y="431708"/>
                  </a:lnTo>
                  <a:lnTo>
                    <a:pt x="356298" y="438150"/>
                  </a:lnTo>
                  <a:lnTo>
                    <a:pt x="81800" y="438150"/>
                  </a:lnTo>
                  <a:lnTo>
                    <a:pt x="49961" y="431708"/>
                  </a:lnTo>
                  <a:lnTo>
                    <a:pt x="23960" y="414147"/>
                  </a:lnTo>
                  <a:lnTo>
                    <a:pt x="6428" y="388108"/>
                  </a:lnTo>
                  <a:lnTo>
                    <a:pt x="0" y="356235"/>
                  </a:lnTo>
                  <a:lnTo>
                    <a:pt x="0" y="81787"/>
                  </a:lnTo>
                  <a:close/>
                </a:path>
              </a:pathLst>
            </a:custGeom>
            <a:ln w="7620">
              <a:solidFill>
                <a:srgbClr val="C6C6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33778" y="1850072"/>
            <a:ext cx="2194560" cy="22561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b="1" dirty="0">
                <a:solidFill>
                  <a:srgbClr val="3B3939"/>
                </a:solidFill>
                <a:latin typeface="Arial"/>
                <a:cs typeface="Arial"/>
              </a:rPr>
              <a:t>Género</a:t>
            </a:r>
            <a:r>
              <a:rPr sz="1850" b="1" spc="114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3B3939"/>
                </a:solidFill>
                <a:latin typeface="Arial"/>
                <a:cs typeface="Arial"/>
              </a:rPr>
              <a:t>y</a:t>
            </a:r>
            <a:r>
              <a:rPr sz="1850" b="1" spc="7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3B3939"/>
                </a:solidFill>
                <a:latin typeface="Arial"/>
                <a:cs typeface="Arial"/>
              </a:rPr>
              <a:t>Edad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sz="1500" dirty="0">
                <a:solidFill>
                  <a:srgbClr val="3B3939"/>
                </a:solidFill>
                <a:latin typeface="Arial"/>
                <a:cs typeface="Arial"/>
              </a:rPr>
              <a:t>64%</a:t>
            </a:r>
            <a:r>
              <a:rPr sz="1500" spc="-10" dirty="0">
                <a:solidFill>
                  <a:srgbClr val="3B3939"/>
                </a:solidFill>
                <a:latin typeface="Arial"/>
                <a:cs typeface="Arial"/>
              </a:rPr>
              <a:t> mujeres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3B3939"/>
                </a:solidFill>
                <a:latin typeface="Arial"/>
                <a:cs typeface="Arial"/>
              </a:rPr>
              <a:t>52%</a:t>
            </a:r>
            <a:r>
              <a:rPr sz="1500" spc="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B3939"/>
                </a:solidFill>
                <a:latin typeface="Arial"/>
                <a:cs typeface="Arial"/>
              </a:rPr>
              <a:t>entre</a:t>
            </a:r>
            <a:r>
              <a:rPr sz="1500" spc="-1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3B3939"/>
                </a:solidFill>
                <a:latin typeface="Arial"/>
                <a:cs typeface="Arial"/>
              </a:rPr>
              <a:t>30-</a:t>
            </a:r>
            <a:r>
              <a:rPr sz="1500" dirty="0">
                <a:solidFill>
                  <a:srgbClr val="3B3939"/>
                </a:solidFill>
                <a:latin typeface="Arial"/>
                <a:cs typeface="Arial"/>
              </a:rPr>
              <a:t>50</a:t>
            </a:r>
            <a:r>
              <a:rPr sz="1500" spc="-1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3B3939"/>
                </a:solidFill>
                <a:latin typeface="Arial"/>
                <a:cs typeface="Arial"/>
              </a:rPr>
              <a:t>años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3B3939"/>
                </a:solidFill>
                <a:latin typeface="Arial"/>
                <a:cs typeface="Arial"/>
              </a:rPr>
              <a:t>30%</a:t>
            </a:r>
            <a:r>
              <a:rPr sz="1500" spc="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B3939"/>
                </a:solidFill>
                <a:latin typeface="Arial"/>
                <a:cs typeface="Arial"/>
              </a:rPr>
              <a:t>menor</a:t>
            </a:r>
            <a:r>
              <a:rPr sz="1500" spc="-4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B3939"/>
                </a:solidFill>
                <a:latin typeface="Arial"/>
                <a:cs typeface="Arial"/>
              </a:rPr>
              <a:t>de</a:t>
            </a:r>
            <a:r>
              <a:rPr sz="1500" spc="-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B3939"/>
                </a:solidFill>
                <a:latin typeface="Arial"/>
                <a:cs typeface="Arial"/>
              </a:rPr>
              <a:t>30</a:t>
            </a:r>
            <a:r>
              <a:rPr sz="1500" spc="-1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3B3939"/>
                </a:solidFill>
                <a:latin typeface="Arial"/>
                <a:cs typeface="Arial"/>
              </a:rPr>
              <a:t>años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3B3939"/>
                </a:solidFill>
                <a:latin typeface="Arial"/>
                <a:cs typeface="Arial"/>
              </a:rPr>
              <a:t>18%</a:t>
            </a:r>
            <a:r>
              <a:rPr sz="1500" spc="1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B3939"/>
                </a:solidFill>
                <a:latin typeface="Arial"/>
                <a:cs typeface="Arial"/>
              </a:rPr>
              <a:t>mayores</a:t>
            </a:r>
            <a:r>
              <a:rPr sz="1500" spc="-7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B3939"/>
                </a:solidFill>
                <a:latin typeface="Arial"/>
                <a:cs typeface="Arial"/>
              </a:rPr>
              <a:t>de</a:t>
            </a:r>
            <a:r>
              <a:rPr sz="1500" spc="-1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B3939"/>
                </a:solidFill>
                <a:latin typeface="Arial"/>
                <a:cs typeface="Arial"/>
              </a:rPr>
              <a:t>50</a:t>
            </a:r>
            <a:r>
              <a:rPr sz="1500" spc="-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3B3939"/>
                </a:solidFill>
                <a:latin typeface="Arial"/>
                <a:cs typeface="Arial"/>
              </a:rPr>
              <a:t>años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92391" y="1867916"/>
            <a:ext cx="445770" cy="445770"/>
            <a:chOff x="7192391" y="1867916"/>
            <a:chExt cx="445770" cy="445770"/>
          </a:xfrm>
        </p:grpSpPr>
        <p:sp>
          <p:nvSpPr>
            <p:cNvPr id="8" name="object 8"/>
            <p:cNvSpPr/>
            <p:nvPr/>
          </p:nvSpPr>
          <p:spPr>
            <a:xfrm>
              <a:off x="7196201" y="1871726"/>
              <a:ext cx="438150" cy="438150"/>
            </a:xfrm>
            <a:custGeom>
              <a:avLst/>
              <a:gdLst/>
              <a:ahLst/>
              <a:cxnLst/>
              <a:rect l="l" t="t" r="r" b="b"/>
              <a:pathLst>
                <a:path w="438150" h="438150">
                  <a:moveTo>
                    <a:pt x="356234" y="0"/>
                  </a:moveTo>
                  <a:lnTo>
                    <a:pt x="81788" y="0"/>
                  </a:lnTo>
                  <a:lnTo>
                    <a:pt x="49934" y="6421"/>
                  </a:lnTo>
                  <a:lnTo>
                    <a:pt x="23939" y="23939"/>
                  </a:lnTo>
                  <a:lnTo>
                    <a:pt x="6421" y="49934"/>
                  </a:lnTo>
                  <a:lnTo>
                    <a:pt x="0" y="81787"/>
                  </a:lnTo>
                  <a:lnTo>
                    <a:pt x="0" y="356235"/>
                  </a:lnTo>
                  <a:lnTo>
                    <a:pt x="6421" y="388108"/>
                  </a:lnTo>
                  <a:lnTo>
                    <a:pt x="23939" y="414147"/>
                  </a:lnTo>
                  <a:lnTo>
                    <a:pt x="49934" y="431708"/>
                  </a:lnTo>
                  <a:lnTo>
                    <a:pt x="81788" y="438150"/>
                  </a:lnTo>
                  <a:lnTo>
                    <a:pt x="356234" y="438150"/>
                  </a:lnTo>
                  <a:lnTo>
                    <a:pt x="388108" y="431708"/>
                  </a:lnTo>
                  <a:lnTo>
                    <a:pt x="414147" y="414147"/>
                  </a:lnTo>
                  <a:lnTo>
                    <a:pt x="431708" y="388108"/>
                  </a:lnTo>
                  <a:lnTo>
                    <a:pt x="438150" y="356235"/>
                  </a:lnTo>
                  <a:lnTo>
                    <a:pt x="438150" y="81787"/>
                  </a:lnTo>
                  <a:lnTo>
                    <a:pt x="431708" y="49934"/>
                  </a:lnTo>
                  <a:lnTo>
                    <a:pt x="414147" y="23939"/>
                  </a:lnTo>
                  <a:lnTo>
                    <a:pt x="388108" y="6421"/>
                  </a:lnTo>
                  <a:lnTo>
                    <a:pt x="356234" y="0"/>
                  </a:lnTo>
                  <a:close/>
                </a:path>
              </a:pathLst>
            </a:custGeom>
            <a:solidFill>
              <a:srgbClr val="E0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96201" y="1871726"/>
              <a:ext cx="438150" cy="438150"/>
            </a:xfrm>
            <a:custGeom>
              <a:avLst/>
              <a:gdLst/>
              <a:ahLst/>
              <a:cxnLst/>
              <a:rect l="l" t="t" r="r" b="b"/>
              <a:pathLst>
                <a:path w="438150" h="438150">
                  <a:moveTo>
                    <a:pt x="0" y="81787"/>
                  </a:moveTo>
                  <a:lnTo>
                    <a:pt x="6421" y="49934"/>
                  </a:lnTo>
                  <a:lnTo>
                    <a:pt x="23939" y="23939"/>
                  </a:lnTo>
                  <a:lnTo>
                    <a:pt x="49934" y="6421"/>
                  </a:lnTo>
                  <a:lnTo>
                    <a:pt x="81788" y="0"/>
                  </a:lnTo>
                  <a:lnTo>
                    <a:pt x="356234" y="0"/>
                  </a:lnTo>
                  <a:lnTo>
                    <a:pt x="388108" y="6421"/>
                  </a:lnTo>
                  <a:lnTo>
                    <a:pt x="414147" y="23939"/>
                  </a:lnTo>
                  <a:lnTo>
                    <a:pt x="431708" y="49934"/>
                  </a:lnTo>
                  <a:lnTo>
                    <a:pt x="438150" y="81787"/>
                  </a:lnTo>
                  <a:lnTo>
                    <a:pt x="438150" y="356235"/>
                  </a:lnTo>
                  <a:lnTo>
                    <a:pt x="431708" y="388108"/>
                  </a:lnTo>
                  <a:lnTo>
                    <a:pt x="414147" y="414147"/>
                  </a:lnTo>
                  <a:lnTo>
                    <a:pt x="388108" y="431708"/>
                  </a:lnTo>
                  <a:lnTo>
                    <a:pt x="356234" y="438150"/>
                  </a:lnTo>
                  <a:lnTo>
                    <a:pt x="81788" y="438150"/>
                  </a:lnTo>
                  <a:lnTo>
                    <a:pt x="49934" y="431708"/>
                  </a:lnTo>
                  <a:lnTo>
                    <a:pt x="23939" y="414147"/>
                  </a:lnTo>
                  <a:lnTo>
                    <a:pt x="6421" y="388108"/>
                  </a:lnTo>
                  <a:lnTo>
                    <a:pt x="0" y="356235"/>
                  </a:lnTo>
                  <a:lnTo>
                    <a:pt x="0" y="81787"/>
                  </a:lnTo>
                  <a:close/>
                </a:path>
              </a:pathLst>
            </a:custGeom>
            <a:ln w="7620">
              <a:solidFill>
                <a:srgbClr val="C6C6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18755" y="1850072"/>
            <a:ext cx="295846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b="1" dirty="0">
                <a:solidFill>
                  <a:srgbClr val="3B3939"/>
                </a:solidFill>
                <a:latin typeface="Arial"/>
                <a:cs typeface="Arial"/>
              </a:rPr>
              <a:t>Procedencia</a:t>
            </a:r>
            <a:r>
              <a:rPr sz="1850" b="1" spc="12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3B3939"/>
                </a:solidFill>
                <a:latin typeface="Arial"/>
                <a:cs typeface="Arial"/>
              </a:rPr>
              <a:t>y</a:t>
            </a:r>
            <a:r>
              <a:rPr sz="1850" b="1" spc="12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3B3939"/>
                </a:solidFill>
                <a:latin typeface="Arial"/>
                <a:cs typeface="Arial"/>
              </a:rPr>
              <a:t>Formación</a:t>
            </a:r>
            <a:endParaRPr sz="1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18755" y="2395156"/>
            <a:ext cx="189293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3B3939"/>
                </a:solidFill>
                <a:latin typeface="Arial"/>
                <a:cs typeface="Arial"/>
              </a:rPr>
              <a:t>89%</a:t>
            </a:r>
            <a:r>
              <a:rPr sz="1500" spc="-4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B3939"/>
                </a:solidFill>
                <a:latin typeface="Arial"/>
                <a:cs typeface="Arial"/>
              </a:rPr>
              <a:t>origen</a:t>
            </a:r>
            <a:r>
              <a:rPr sz="1500" spc="-6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3B3939"/>
                </a:solidFill>
                <a:latin typeface="Arial"/>
                <a:cs typeface="Arial"/>
              </a:rPr>
              <a:t>extranjero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8755" y="2880677"/>
            <a:ext cx="3710304" cy="740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40" dirty="0">
                <a:solidFill>
                  <a:srgbClr val="3B3939"/>
                </a:solidFill>
                <a:latin typeface="Arial"/>
                <a:cs typeface="Arial"/>
              </a:rPr>
              <a:t>11%</a:t>
            </a:r>
            <a:r>
              <a:rPr sz="1500" spc="-6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B3939"/>
                </a:solidFill>
                <a:latin typeface="Arial"/>
                <a:cs typeface="Arial"/>
              </a:rPr>
              <a:t>nacionalidad</a:t>
            </a:r>
            <a:r>
              <a:rPr sz="1500" spc="-4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3B3939"/>
                </a:solidFill>
                <a:latin typeface="Arial"/>
                <a:cs typeface="Arial"/>
              </a:rPr>
              <a:t>española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3B3939"/>
                </a:solidFill>
                <a:latin typeface="Arial"/>
                <a:cs typeface="Arial"/>
              </a:rPr>
              <a:t>75% con</a:t>
            </a:r>
            <a:r>
              <a:rPr sz="1500" spc="-2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B3939"/>
                </a:solidFill>
                <a:latin typeface="Arial"/>
                <a:cs typeface="Arial"/>
              </a:rPr>
              <a:t>estudios</a:t>
            </a:r>
            <a:r>
              <a:rPr sz="1500" spc="-10" dirty="0">
                <a:solidFill>
                  <a:srgbClr val="3B3939"/>
                </a:solidFill>
                <a:latin typeface="Arial"/>
                <a:cs typeface="Arial"/>
              </a:rPr>
              <a:t> secundarios</a:t>
            </a:r>
            <a:r>
              <a:rPr sz="1500" spc="-80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B3939"/>
                </a:solidFill>
                <a:latin typeface="Arial"/>
                <a:cs typeface="Arial"/>
              </a:rPr>
              <a:t>y</a:t>
            </a:r>
            <a:r>
              <a:rPr sz="1500" spc="-15" dirty="0">
                <a:solidFill>
                  <a:srgbClr val="3B3939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3B3939"/>
                </a:solidFill>
                <a:latin typeface="Arial"/>
                <a:cs typeface="Arial"/>
              </a:rPr>
              <a:t>superiores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4724399"/>
            <a:ext cx="14630400" cy="3505200"/>
            <a:chOff x="0" y="4724399"/>
            <a:chExt cx="14630400" cy="350520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724399"/>
              <a:ext cx="14630399" cy="35051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68325" y="7143750"/>
              <a:ext cx="1047750" cy="800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72499" y="7143750"/>
            <a:ext cx="1043575" cy="7752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015" y="432181"/>
            <a:ext cx="703199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dirty="0">
                <a:solidFill>
                  <a:srgbClr val="1B1B27"/>
                </a:solidFill>
              </a:rPr>
              <a:t>Un</a:t>
            </a:r>
            <a:r>
              <a:rPr sz="5400" spc="-30" dirty="0">
                <a:solidFill>
                  <a:srgbClr val="1B1B27"/>
                </a:solidFill>
              </a:rPr>
              <a:t> </a:t>
            </a:r>
            <a:r>
              <a:rPr sz="5400" dirty="0">
                <a:solidFill>
                  <a:srgbClr val="1B1B27"/>
                </a:solidFill>
              </a:rPr>
              <a:t>compromiso</a:t>
            </a:r>
            <a:r>
              <a:rPr sz="5400" spc="-25" dirty="0">
                <a:solidFill>
                  <a:srgbClr val="1B1B27"/>
                </a:solidFill>
              </a:rPr>
              <a:t> </a:t>
            </a:r>
            <a:r>
              <a:rPr sz="5400" dirty="0">
                <a:solidFill>
                  <a:srgbClr val="1B1B27"/>
                </a:solidFill>
              </a:rPr>
              <a:t>en</a:t>
            </a:r>
            <a:r>
              <a:rPr sz="5400" spc="-60" dirty="0">
                <a:solidFill>
                  <a:srgbClr val="1B1B27"/>
                </a:solidFill>
              </a:rPr>
              <a:t> </a:t>
            </a:r>
            <a:r>
              <a:rPr sz="5400" spc="-10" dirty="0">
                <a:solidFill>
                  <a:srgbClr val="1B1B27"/>
                </a:solidFill>
              </a:rPr>
              <a:t>cifras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1491361" y="1432230"/>
            <a:ext cx="9880600" cy="538797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Recursos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que</a:t>
            </a: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se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movilizan: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dirty="0">
                <a:latin typeface="Arial"/>
                <a:cs typeface="Arial"/>
              </a:rPr>
              <a:t>Personas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transforman….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370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personas </a:t>
            </a:r>
            <a:r>
              <a:rPr sz="1800" spc="-10" dirty="0">
                <a:latin typeface="Arial"/>
                <a:cs typeface="Arial"/>
              </a:rPr>
              <a:t>voluntarias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800" dirty="0">
                <a:latin typeface="Arial"/>
                <a:cs typeface="Arial"/>
              </a:rPr>
              <a:t>Recursos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0" dirty="0">
                <a:latin typeface="Arial"/>
                <a:cs typeface="Arial"/>
              </a:rPr>
              <a:t> transforman: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45"/>
              </a:spcBef>
              <a:buFont typeface="Symbol"/>
              <a:buChar char="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DONACIONES…..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616.977€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Symbol"/>
              <a:buChar char="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SUBVENCIONES…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1.678.180€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Symbol"/>
              <a:buChar char="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ACTIVIDAD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GENERADA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EMPRESAS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INSERCIÓN…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8.373.363€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5"/>
              </a:spcBef>
              <a:buFont typeface="Symbol"/>
              <a:buChar char=""/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Recursos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económicos</a:t>
            </a:r>
            <a:r>
              <a:rPr sz="24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invertidos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sz="24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las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personas: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Font typeface="Symbol"/>
              <a:buChar char="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1.288.505€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ORIENTACIÓN,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FORMACIÓN,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SENSIBILIZACIÓN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 GESTIÓN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Symbol"/>
              <a:buChar char="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10.668.521€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ACTIVIDAD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EMPRESAS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INSERCIÓN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60"/>
              </a:spcBef>
            </a:pP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14700"/>
              </a:lnSpc>
            </a:pPr>
            <a:r>
              <a:rPr sz="1800" dirty="0">
                <a:latin typeface="Arial"/>
                <a:cs typeface="Arial"/>
              </a:rPr>
              <a:t>Estos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reflejan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nuestro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compromiso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transformación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social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través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empleo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digno. </a:t>
            </a:r>
            <a:r>
              <a:rPr sz="1800" dirty="0">
                <a:latin typeface="Arial"/>
                <a:cs typeface="Arial"/>
              </a:rPr>
              <a:t>Cada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euro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invertido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voluntariado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contribuyen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devolver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dignidad,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sentido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pertenencia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 la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esperanza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personas 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situación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vulnerabilidad.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3850" y="57149"/>
            <a:ext cx="5751979" cy="81724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809</Words>
  <Application>Microsoft Office PowerPoint</Application>
  <PresentationFormat>Personalizado</PresentationFormat>
  <Paragraphs>119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CAMPAÑA POR EL EMPLEO</vt:lpstr>
      <vt:lpstr>Oración “Un empleo que transforma vidas”</vt:lpstr>
      <vt:lpstr>Presentación de PowerPoint</vt:lpstr>
      <vt:lpstr>Mensajes a tener en cuenta</vt:lpstr>
      <vt:lpstr>Memoria 2024 Servicio diocesano de Empleo</vt:lpstr>
      <vt:lpstr>INFORMACIÓN Y ORIENTACIÓN</vt:lpstr>
      <vt:lpstr>Perfil Personas Atendidas - Servicio Diocesano de Empleo</vt:lpstr>
      <vt:lpstr>Un compromiso en cifras</vt:lpstr>
      <vt:lpstr>Presentación de PowerPoint</vt:lpstr>
      <vt:lpstr>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CAMPAÑA POR EL EMPLEO 2025</dc:title>
  <dc:creator>Antonio</dc:creator>
  <cp:lastModifiedBy>Antonio González Carballo</cp:lastModifiedBy>
  <cp:revision>6</cp:revision>
  <dcterms:created xsi:type="dcterms:W3CDTF">2025-04-21T19:29:04Z</dcterms:created>
  <dcterms:modified xsi:type="dcterms:W3CDTF">2025-04-22T18:07:14Z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2025-04-21T00:00:00Z</vt:filetime>
  </property>
  <property fmtid="{D5CDD505-2E9C-101B-9397-08002B2CF9AE}" pid="3" name="LastSaved">
    <vt:filetime>2025-04-21T00:00:00Z</vt:filetime>
  </property>
  <property fmtid="{D5CDD505-2E9C-101B-9397-08002B2CF9AE}" pid="4" name="Producer">
    <vt:lpwstr>iLovePDF</vt:lpwstr>
  </property>
</Properties>
</file>