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8503" y="143864"/>
            <a:ext cx="242316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C0303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C0303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C0303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C0303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6080" y="143864"/>
            <a:ext cx="5879360" cy="1077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C0303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78400" y="2584500"/>
            <a:ext cx="6821805" cy="34556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30.jpg"/><Relationship Id="rId4" Type="http://schemas.openxmlformats.org/officeDocument/2006/relationships/image" Target="../media/image31.png"/><Relationship Id="rId5" Type="http://schemas.openxmlformats.org/officeDocument/2006/relationships/image" Target="../media/image3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Relationship Id="rId3" Type="http://schemas.openxmlformats.org/officeDocument/2006/relationships/hyperlink" Target="https://youtu.be/P6N8sz8KYzo" TargetMode="Externa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jpg"/><Relationship Id="rId7" Type="http://schemas.openxmlformats.org/officeDocument/2006/relationships/image" Target="../media/image39.jp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3.jpg"/><Relationship Id="rId4" Type="http://schemas.openxmlformats.org/officeDocument/2006/relationships/image" Target="../media/image44.jpg"/><Relationship Id="rId5" Type="http://schemas.openxmlformats.org/officeDocument/2006/relationships/image" Target="../media/image45.png"/><Relationship Id="rId6" Type="http://schemas.openxmlformats.org/officeDocument/2006/relationships/image" Target="../media/image46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7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3.png"/><Relationship Id="rId4" Type="http://schemas.openxmlformats.org/officeDocument/2006/relationships/image" Target="../media/image52.png"/><Relationship Id="rId5" Type="http://schemas.openxmlformats.org/officeDocument/2006/relationships/hyperlink" Target="https://www.caritasmadrid.org/assets/2024-12/Cuento_Navidad_es_estar_cerca_caritasmadrid.pdf" TargetMode="External"/><Relationship Id="rId6" Type="http://schemas.openxmlformats.org/officeDocument/2006/relationships/hyperlink" Target="https://www.caritasmadrid.org/assets/2024-12/Un_cuento_Navidad_Caritas.pdf" TargetMode="External"/><Relationship Id="rId7" Type="http://schemas.openxmlformats.org/officeDocument/2006/relationships/image" Target="../media/image53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4.png"/><Relationship Id="rId4" Type="http://schemas.openxmlformats.org/officeDocument/2006/relationships/image" Target="../media/image55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6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7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8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9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16.jpg"/><Relationship Id="rId4" Type="http://schemas.openxmlformats.org/officeDocument/2006/relationships/hyperlink" Target="https://www.conferenciaepiscopal.es/evangelio/21-de-diciembre/" TargetMode="Externa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62.png"/><Relationship Id="rId4" Type="http://schemas.openxmlformats.org/officeDocument/2006/relationships/image" Target="../media/image63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s://www.caritasmadrid.org/assets/2023-12/Navidaddeacogida_villancico_caritasmadrid.mp3" TargetMode="External"/><Relationship Id="rId4" Type="http://schemas.openxmlformats.org/officeDocument/2006/relationships/image" Target="../media/image6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3.png"/><Relationship Id="rId4" Type="http://schemas.openxmlformats.org/officeDocument/2006/relationships/hyperlink" Target="https://youtu.be/BRFNePU8XV0" TargetMode="External"/><Relationship Id="rId5" Type="http://schemas.openxmlformats.org/officeDocument/2006/relationships/hyperlink" Target="http://www.caritasmadrid.org/" TargetMode="External"/><Relationship Id="rId6" Type="http://schemas.openxmlformats.org/officeDocument/2006/relationships/image" Target="../media/image66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hyperlink" Target="https://www.caritasmadrid.org/adviento-2024-peregrinos-de-la-esperanza" TargetMode="Externa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17.png"/><Relationship Id="rId6" Type="http://schemas.openxmlformats.org/officeDocument/2006/relationships/image" Target="../media/image18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9.jpg"/><Relationship Id="rId4" Type="http://schemas.openxmlformats.org/officeDocument/2006/relationships/image" Target="../media/image20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22.jp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102443" y="331387"/>
            <a:ext cx="154622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4195">
              <a:lnSpc>
                <a:spcPts val="1045"/>
              </a:lnSpc>
            </a:pPr>
            <a:r>
              <a:rPr dirty="0" sz="1000" spc="-10">
                <a:solidFill>
                  <a:srgbClr val="C00000"/>
                </a:solidFill>
                <a:latin typeface="Arial"/>
                <a:cs typeface="Arial"/>
              </a:rPr>
              <a:t>PRESENTACIÓN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140"/>
              </a:lnSpc>
            </a:pP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Campaña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Navidad</a:t>
            </a:r>
            <a:r>
              <a:rPr dirty="0" sz="10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2024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26252" y="4053623"/>
            <a:ext cx="3267710" cy="1973580"/>
          </a:xfrm>
          <a:prstGeom prst="rect"/>
        </p:spPr>
        <p:txBody>
          <a:bodyPr wrap="square" lIns="0" tIns="195580" rIns="0" bIns="0" rtlCol="0" vert="horz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1540"/>
              </a:spcBef>
            </a:pPr>
            <a:r>
              <a:rPr dirty="0" sz="6000" spc="135">
                <a:solidFill>
                  <a:srgbClr val="FFFFFF"/>
                </a:solidFill>
                <a:latin typeface="Liberation Sans Narrow"/>
                <a:cs typeface="Liberation Sans Narrow"/>
              </a:rPr>
              <a:t>CAMPAÑA </a:t>
            </a:r>
            <a:r>
              <a:rPr dirty="0" sz="6000" spc="145">
                <a:solidFill>
                  <a:srgbClr val="FFFFFF"/>
                </a:solidFill>
                <a:latin typeface="Liberation Sans Narrow"/>
                <a:cs typeface="Liberation Sans Narrow"/>
              </a:rPr>
              <a:t>NAVIDAD</a:t>
            </a:r>
            <a:endParaRPr sz="6000">
              <a:latin typeface="Liberation Sans Narrow"/>
              <a:cs typeface="Liberation Sans Narrow"/>
            </a:endParaRPr>
          </a:p>
          <a:p>
            <a:pPr marL="12700">
              <a:lnSpc>
                <a:spcPts val="2375"/>
              </a:lnSpc>
            </a:pPr>
            <a:r>
              <a:rPr dirty="0" sz="2400" spc="165">
                <a:solidFill>
                  <a:srgbClr val="FFFFFF"/>
                </a:solidFill>
                <a:latin typeface="Liberation Sans Narrow"/>
                <a:cs typeface="Liberation Sans Narrow"/>
              </a:rPr>
              <a:t>PRESENTACIÓN</a:t>
            </a:r>
            <a:endParaRPr sz="2400">
              <a:latin typeface="Liberation Sans Narrow"/>
              <a:cs typeface="Liberation Sans Narrow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0230" y="5612180"/>
            <a:ext cx="1844293" cy="4536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089743" y="306656"/>
            <a:ext cx="157162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6895">
              <a:lnSpc>
                <a:spcPts val="1140"/>
              </a:lnSpc>
              <a:spcBef>
                <a:spcPts val="100"/>
              </a:spcBef>
            </a:pPr>
            <a:r>
              <a:rPr dirty="0" sz="1000" spc="-10">
                <a:solidFill>
                  <a:srgbClr val="C00000"/>
                </a:solidFill>
                <a:latin typeface="Arial"/>
                <a:cs typeface="Arial"/>
              </a:rPr>
              <a:t>PRESENTACIÓN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Campaña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Navidad</a:t>
            </a:r>
            <a:r>
              <a:rPr dirty="0" sz="10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2024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27582"/>
            <a:ext cx="4519389" cy="633041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95204" y="6186474"/>
            <a:ext cx="1544574" cy="37995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811267" y="761853"/>
            <a:ext cx="6084570" cy="4857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542029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…</a:t>
            </a:r>
            <a:r>
              <a:rPr dirty="0" sz="2800" spc="-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en</a:t>
            </a:r>
            <a:r>
              <a:rPr dirty="0" sz="28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la</a:t>
            </a:r>
            <a:r>
              <a:rPr dirty="0" sz="28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C00000"/>
                </a:solidFill>
                <a:latin typeface="Arial"/>
                <a:cs typeface="Arial"/>
              </a:rPr>
              <a:t>Estrella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2800">
              <a:latin typeface="Arial"/>
              <a:cs typeface="Arial"/>
            </a:endParaRPr>
          </a:p>
          <a:p>
            <a:pPr algn="ctr" marR="3472179">
              <a:lnSpc>
                <a:spcPct val="100000"/>
              </a:lnSpc>
            </a:pPr>
            <a:r>
              <a:rPr dirty="0" sz="2400" spc="-20" b="1">
                <a:latin typeface="Arial"/>
                <a:cs typeface="Arial"/>
              </a:rPr>
              <a:t>Guía</a:t>
            </a:r>
            <a:endParaRPr sz="2400">
              <a:latin typeface="Arial"/>
              <a:cs typeface="Arial"/>
            </a:endParaRPr>
          </a:p>
          <a:p>
            <a:pPr marL="963294">
              <a:lnSpc>
                <a:spcPct val="100000"/>
              </a:lnSpc>
              <a:spcBef>
                <a:spcPts val="2390"/>
              </a:spcBef>
            </a:pP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estrella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nos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guía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hacia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luz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Jesús.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Arial"/>
              <a:cs typeface="Arial"/>
            </a:endParaRPr>
          </a:p>
          <a:p>
            <a:pPr marL="939800">
              <a:lnSpc>
                <a:spcPct val="100000"/>
              </a:lnSpc>
              <a:spcBef>
                <a:spcPts val="5"/>
              </a:spcBef>
            </a:pPr>
            <a:r>
              <a:rPr dirty="0" sz="2400" spc="-10" b="1">
                <a:latin typeface="Arial"/>
                <a:cs typeface="Arial"/>
              </a:rPr>
              <a:t>Esperanza</a:t>
            </a:r>
            <a:endParaRPr sz="2400">
              <a:latin typeface="Arial"/>
              <a:cs typeface="Arial"/>
            </a:endParaRPr>
          </a:p>
          <a:p>
            <a:pPr marL="939800">
              <a:lnSpc>
                <a:spcPct val="100000"/>
              </a:lnSpc>
              <a:spcBef>
                <a:spcPts val="2385"/>
              </a:spcBef>
            </a:pPr>
            <a:r>
              <a:rPr dirty="0" sz="1800">
                <a:latin typeface="Arial"/>
                <a:cs typeface="Arial"/>
              </a:rPr>
              <a:t>Su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luz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nos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llena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esperanza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tiempos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difíciles.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1800">
              <a:latin typeface="Arial"/>
              <a:cs typeface="Arial"/>
            </a:endParaRPr>
          </a:p>
          <a:p>
            <a:pPr marL="960755">
              <a:lnSpc>
                <a:spcPct val="100000"/>
              </a:lnSpc>
            </a:pPr>
            <a:r>
              <a:rPr dirty="0" sz="2400" spc="-10" b="1">
                <a:latin typeface="Arial"/>
                <a:cs typeface="Arial"/>
              </a:rPr>
              <a:t>Acción</a:t>
            </a:r>
            <a:endParaRPr sz="2400">
              <a:latin typeface="Arial"/>
              <a:cs typeface="Arial"/>
            </a:endParaRPr>
          </a:p>
          <a:p>
            <a:pPr marL="960755">
              <a:lnSpc>
                <a:spcPct val="100000"/>
              </a:lnSpc>
              <a:spcBef>
                <a:spcPts val="2390"/>
              </a:spcBef>
            </a:pPr>
            <a:r>
              <a:rPr dirty="0" sz="1800">
                <a:latin typeface="Arial"/>
                <a:cs typeface="Arial"/>
              </a:rPr>
              <a:t>Nos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inspira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signos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luz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 </a:t>
            </a:r>
            <a:r>
              <a:rPr dirty="0" sz="1800" spc="-10">
                <a:latin typeface="Arial"/>
                <a:cs typeface="Arial"/>
              </a:rPr>
              <a:t>fraternidad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98503" y="143864"/>
            <a:ext cx="242316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C00000"/>
                </a:solidFill>
                <a:latin typeface="Arial"/>
                <a:cs typeface="Arial"/>
              </a:rPr>
              <a:t>FUNDAMENTACIÓN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88179" y="4655019"/>
            <a:ext cx="652818" cy="63007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49075" y="1681657"/>
            <a:ext cx="721056" cy="68694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89588" y="3166567"/>
            <a:ext cx="686937" cy="6641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089743" y="306656"/>
            <a:ext cx="157162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6895">
              <a:lnSpc>
                <a:spcPts val="1140"/>
              </a:lnSpc>
              <a:spcBef>
                <a:spcPts val="100"/>
              </a:spcBef>
            </a:pPr>
            <a:r>
              <a:rPr dirty="0" sz="1000" spc="-10">
                <a:solidFill>
                  <a:srgbClr val="C00000"/>
                </a:solidFill>
                <a:latin typeface="Arial"/>
                <a:cs typeface="Arial"/>
              </a:rPr>
              <a:t>PRESENTACIÓN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Campaña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Navidad</a:t>
            </a:r>
            <a:r>
              <a:rPr dirty="0" sz="10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2024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5204" y="6186474"/>
            <a:ext cx="1544574" cy="37995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837544" y="653701"/>
            <a:ext cx="6021070" cy="5170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190"/>
              </a:lnSpc>
              <a:spcBef>
                <a:spcPts val="100"/>
              </a:spcBef>
            </a:pP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…</a:t>
            </a:r>
            <a:r>
              <a:rPr dirty="0" sz="2800" spc="-4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en</a:t>
            </a:r>
            <a:r>
              <a:rPr dirty="0" sz="2800" spc="-4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el</a:t>
            </a:r>
            <a:r>
              <a:rPr dirty="0" sz="2800" spc="-4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Hogar</a:t>
            </a:r>
            <a:r>
              <a:rPr dirty="0" sz="2800" spc="-4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2800" spc="-3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una</a:t>
            </a:r>
            <a:r>
              <a:rPr dirty="0" sz="2800" spc="-4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C00000"/>
                </a:solidFill>
                <a:latin typeface="Arial"/>
                <a:cs typeface="Arial"/>
              </a:rPr>
              <a:t>casa</a:t>
            </a:r>
            <a:endParaRPr sz="2800">
              <a:latin typeface="Arial"/>
              <a:cs typeface="Arial"/>
            </a:endParaRPr>
          </a:p>
          <a:p>
            <a:pPr marL="12700" marR="53340">
              <a:lnSpc>
                <a:spcPts val="3020"/>
              </a:lnSpc>
              <a:spcBef>
                <a:spcPts val="215"/>
              </a:spcBef>
            </a:pP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…</a:t>
            </a:r>
            <a:r>
              <a:rPr dirty="0" sz="2800" spc="-6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en</a:t>
            </a:r>
            <a:r>
              <a:rPr dirty="0" sz="2800" spc="-6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el</a:t>
            </a:r>
            <a:r>
              <a:rPr dirty="0" sz="2800" spc="-6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sofá:</a:t>
            </a:r>
            <a:r>
              <a:rPr dirty="0" sz="2800" spc="-6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Símbolo</a:t>
            </a:r>
            <a:r>
              <a:rPr dirty="0" sz="2800" spc="-6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2800" spc="-6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encuentro</a:t>
            </a:r>
            <a:r>
              <a:rPr dirty="0" sz="2800" spc="-6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50">
                <a:solidFill>
                  <a:srgbClr val="C00000"/>
                </a:solidFill>
                <a:latin typeface="Arial"/>
                <a:cs typeface="Arial"/>
              </a:rPr>
              <a:t>y </a:t>
            </a:r>
            <a:r>
              <a:rPr dirty="0" sz="2800" spc="-10">
                <a:solidFill>
                  <a:srgbClr val="C00000"/>
                </a:solidFill>
                <a:latin typeface="Arial"/>
                <a:cs typeface="Arial"/>
              </a:rPr>
              <a:t>compartir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65"/>
              </a:spcBef>
            </a:pPr>
            <a:endParaRPr sz="2800">
              <a:latin typeface="Arial"/>
              <a:cs typeface="Arial"/>
            </a:endParaRPr>
          </a:p>
          <a:p>
            <a:pPr marL="954405">
              <a:lnSpc>
                <a:spcPct val="100000"/>
              </a:lnSpc>
              <a:spcBef>
                <a:spcPts val="5"/>
              </a:spcBef>
            </a:pPr>
            <a:r>
              <a:rPr dirty="0" sz="2400" b="1">
                <a:latin typeface="Arial"/>
                <a:cs typeface="Arial"/>
              </a:rPr>
              <a:t>Un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espacio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para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Todas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y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Todos</a:t>
            </a:r>
            <a:endParaRPr sz="2400">
              <a:latin typeface="Arial"/>
              <a:cs typeface="Arial"/>
            </a:endParaRPr>
          </a:p>
          <a:p>
            <a:pPr marL="954405" marR="5080">
              <a:lnSpc>
                <a:spcPts val="1939"/>
              </a:lnSpc>
              <a:spcBef>
                <a:spcPts val="2635"/>
              </a:spcBef>
            </a:pP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sofá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representa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nuestro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hogar,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proyectos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y </a:t>
            </a:r>
            <a:r>
              <a:rPr dirty="0" sz="1800">
                <a:latin typeface="Arial"/>
                <a:cs typeface="Arial"/>
              </a:rPr>
              <a:t>comunidades,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invitándonos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sentarnos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juntos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sin </a:t>
            </a:r>
            <a:r>
              <a:rPr dirty="0" sz="1800" spc="-10">
                <a:latin typeface="Arial"/>
                <a:cs typeface="Arial"/>
              </a:rPr>
              <a:t>excepciones.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50"/>
              </a:spcBef>
            </a:pPr>
            <a:endParaRPr sz="1800">
              <a:latin typeface="Arial"/>
              <a:cs typeface="Arial"/>
            </a:endParaRPr>
          </a:p>
          <a:p>
            <a:pPr marL="951865">
              <a:lnSpc>
                <a:spcPct val="100000"/>
              </a:lnSpc>
            </a:pPr>
            <a:r>
              <a:rPr dirty="0" sz="2400" b="1">
                <a:latin typeface="Arial"/>
                <a:cs typeface="Arial"/>
              </a:rPr>
              <a:t>Compartir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lo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que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somos</a:t>
            </a:r>
            <a:endParaRPr sz="2400">
              <a:latin typeface="Arial"/>
              <a:cs typeface="Arial"/>
            </a:endParaRPr>
          </a:p>
          <a:p>
            <a:pPr algn="just" marL="951865" marR="225425">
              <a:lnSpc>
                <a:spcPts val="1939"/>
              </a:lnSpc>
              <a:spcBef>
                <a:spcPts val="2635"/>
              </a:spcBef>
            </a:pPr>
            <a:r>
              <a:rPr dirty="0" sz="1800">
                <a:latin typeface="Arial"/>
                <a:cs typeface="Arial"/>
              </a:rPr>
              <a:t>Es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lugar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para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expresar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nuestras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diferencias, </a:t>
            </a:r>
            <a:r>
              <a:rPr dirty="0" sz="1800">
                <a:latin typeface="Arial"/>
                <a:cs typeface="Arial"/>
              </a:rPr>
              <a:t>coincidencias,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alegrías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tristezas,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fortaleciendo </a:t>
            </a:r>
            <a:r>
              <a:rPr dirty="0" sz="1800">
                <a:latin typeface="Arial"/>
                <a:cs typeface="Arial"/>
              </a:rPr>
              <a:t>nuestra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unión.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98503" y="143864"/>
            <a:ext cx="242316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C00000"/>
                </a:solidFill>
                <a:latin typeface="Arial"/>
                <a:cs typeface="Arial"/>
              </a:rPr>
              <a:t>FUNDAMENTACIÓN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67098"/>
            <a:ext cx="4433736" cy="6290901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6449720" y="3180638"/>
            <a:ext cx="1306195" cy="7620"/>
          </a:xfrm>
          <a:custGeom>
            <a:avLst/>
            <a:gdLst/>
            <a:ahLst/>
            <a:cxnLst/>
            <a:rect l="l" t="t" r="r" b="b"/>
            <a:pathLst>
              <a:path w="1306195" h="7619">
                <a:moveTo>
                  <a:pt x="1305750" y="7531"/>
                </a:moveTo>
                <a:lnTo>
                  <a:pt x="0" y="0"/>
                </a:lnTo>
              </a:path>
            </a:pathLst>
          </a:custGeom>
          <a:ln w="28575">
            <a:solidFill>
              <a:srgbClr val="979797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2153" y="4373498"/>
            <a:ext cx="603956" cy="59455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33010" y="2244839"/>
            <a:ext cx="616606" cy="6253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089743" y="306656"/>
            <a:ext cx="157162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6895">
              <a:lnSpc>
                <a:spcPts val="1140"/>
              </a:lnSpc>
              <a:spcBef>
                <a:spcPts val="100"/>
              </a:spcBef>
            </a:pPr>
            <a:r>
              <a:rPr dirty="0" sz="1000" spc="-10">
                <a:solidFill>
                  <a:srgbClr val="C00000"/>
                </a:solidFill>
                <a:latin typeface="Arial"/>
                <a:cs typeface="Arial"/>
              </a:rPr>
              <a:t>PRESENTACIÓN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Campaña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Navidad</a:t>
            </a:r>
            <a:r>
              <a:rPr dirty="0" sz="10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2024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7038" rIns="0" bIns="0" rtlCol="0" vert="horz">
            <a:spAutoFit/>
          </a:bodyPr>
          <a:lstStyle/>
          <a:p>
            <a:pPr marL="22161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IMAGEN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5358" y="9529"/>
            <a:ext cx="4877447" cy="685051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089743" y="306656"/>
            <a:ext cx="157162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6895">
              <a:lnSpc>
                <a:spcPts val="1140"/>
              </a:lnSpc>
              <a:spcBef>
                <a:spcPts val="100"/>
              </a:spcBef>
            </a:pPr>
            <a:r>
              <a:rPr dirty="0" sz="1000" spc="-10">
                <a:solidFill>
                  <a:srgbClr val="C00000"/>
                </a:solidFill>
                <a:latin typeface="Arial"/>
                <a:cs typeface="Arial"/>
              </a:rPr>
              <a:t>PRESENTACIÓN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Campaña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Navidad</a:t>
            </a:r>
            <a:r>
              <a:rPr dirty="0" sz="10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2024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4093" rIns="0" bIns="0" rtlCol="0" vert="horz">
            <a:spAutoFit/>
          </a:bodyPr>
          <a:lstStyle/>
          <a:p>
            <a:pPr marL="214629">
              <a:lnSpc>
                <a:spcPct val="100000"/>
              </a:lnSpc>
              <a:spcBef>
                <a:spcPts val="100"/>
              </a:spcBef>
            </a:pPr>
            <a:r>
              <a:rPr dirty="0"/>
              <a:t>VIDEO</a:t>
            </a:r>
            <a:r>
              <a:rPr dirty="0" spc="-20"/>
              <a:t> </a:t>
            </a:r>
            <a:r>
              <a:rPr dirty="0"/>
              <a:t>-</a:t>
            </a:r>
            <a:r>
              <a:rPr dirty="0" spc="-15"/>
              <a:t> </a:t>
            </a:r>
            <a:r>
              <a:rPr dirty="0"/>
              <a:t>CAMPAÑA</a:t>
            </a:r>
            <a:r>
              <a:rPr dirty="0" spc="-15"/>
              <a:t> </a:t>
            </a:r>
            <a:r>
              <a:rPr dirty="0"/>
              <a:t>de</a:t>
            </a:r>
            <a:r>
              <a:rPr dirty="0" spc="-20"/>
              <a:t> </a:t>
            </a:r>
            <a:r>
              <a:rPr dirty="0" spc="-10"/>
              <a:t>NAVIDAD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5691" y="965946"/>
            <a:ext cx="8713419" cy="49149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502855" y="6198133"/>
            <a:ext cx="31229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https://youtu.be/P6N8sz8KYzo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089743" y="306656"/>
            <a:ext cx="157162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6895">
              <a:lnSpc>
                <a:spcPts val="1140"/>
              </a:lnSpc>
              <a:spcBef>
                <a:spcPts val="100"/>
              </a:spcBef>
            </a:pPr>
            <a:r>
              <a:rPr dirty="0" sz="1000" spc="-10">
                <a:solidFill>
                  <a:srgbClr val="C00000"/>
                </a:solidFill>
                <a:latin typeface="Arial"/>
                <a:cs typeface="Arial"/>
              </a:rPr>
              <a:t>PRESENTACIÓN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Campaña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Navidad</a:t>
            </a:r>
            <a:r>
              <a:rPr dirty="0" sz="10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2024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5204" y="6186474"/>
            <a:ext cx="1544574" cy="37995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33983" y="973989"/>
            <a:ext cx="551243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El</a:t>
            </a:r>
            <a:r>
              <a:rPr dirty="0" sz="2000" spc="-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SOFÁ…símbolo</a:t>
            </a:r>
            <a:r>
              <a:rPr dirty="0" sz="2000" spc="-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2000" spc="-3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encuentro;</a:t>
            </a:r>
            <a:r>
              <a:rPr dirty="0" sz="2000" spc="-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compartir…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33984" y="1432268"/>
            <a:ext cx="30276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Un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espacio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para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todas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y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todos.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33984" y="1858988"/>
            <a:ext cx="3795395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sofá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representa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nuestro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hogar,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proyectos,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comunidades… </a:t>
            </a:r>
            <a:r>
              <a:rPr dirty="0" sz="1600">
                <a:latin typeface="Arial"/>
                <a:cs typeface="Arial"/>
              </a:rPr>
              <a:t>invitándonos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sentarnos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juntos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sin</a:t>
            </a:r>
            <a:r>
              <a:rPr dirty="0" sz="1600" spc="-10">
                <a:latin typeface="Arial"/>
                <a:cs typeface="Arial"/>
              </a:rPr>
              <a:t> excepciones.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5001" y="291138"/>
            <a:ext cx="427228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LEMA:</a:t>
            </a:r>
            <a:r>
              <a:rPr dirty="0" sz="2000" spc="-55"/>
              <a:t> </a:t>
            </a:r>
            <a:r>
              <a:rPr dirty="0" sz="2000"/>
              <a:t>NAVIDAD</a:t>
            </a:r>
            <a:r>
              <a:rPr dirty="0" sz="2000" spc="-55"/>
              <a:t> </a:t>
            </a:r>
            <a:r>
              <a:rPr dirty="0" sz="2000"/>
              <a:t>ES</a:t>
            </a:r>
            <a:r>
              <a:rPr dirty="0" sz="2000" spc="-50"/>
              <a:t> </a:t>
            </a:r>
            <a:r>
              <a:rPr dirty="0" sz="2000"/>
              <a:t>ESTAR</a:t>
            </a:r>
            <a:r>
              <a:rPr dirty="0" sz="2000" spc="-55"/>
              <a:t> </a:t>
            </a:r>
            <a:r>
              <a:rPr dirty="0" sz="2000" spc="-10"/>
              <a:t>CERCA</a:t>
            </a:r>
            <a:endParaRPr sz="2000"/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99488" y="884419"/>
            <a:ext cx="3344037" cy="4686820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4488992" y="1464309"/>
            <a:ext cx="236156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Compartir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lo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que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somos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488992" y="1891029"/>
            <a:ext cx="3395979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Es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un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lugar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para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expresar </a:t>
            </a:r>
            <a:r>
              <a:rPr dirty="0" sz="1600" spc="-10">
                <a:latin typeface="Arial"/>
                <a:cs typeface="Arial"/>
              </a:rPr>
              <a:t>nuestras </a:t>
            </a:r>
            <a:r>
              <a:rPr dirty="0" sz="1600">
                <a:latin typeface="Arial"/>
                <a:cs typeface="Arial"/>
              </a:rPr>
              <a:t>diferencias,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coincidencias,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alegrías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y </a:t>
            </a:r>
            <a:r>
              <a:rPr dirty="0" sz="1600">
                <a:latin typeface="Arial"/>
                <a:cs typeface="Arial"/>
              </a:rPr>
              <a:t>tristezas,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fortaleciendo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nuestra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unión</a:t>
            </a:r>
            <a:r>
              <a:rPr dirty="0" sz="1400" spc="-1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41079" y="4997424"/>
            <a:ext cx="286131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La</a:t>
            </a:r>
            <a:r>
              <a:rPr dirty="0" sz="2000" spc="-5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ESTRELLA</a:t>
            </a:r>
            <a:r>
              <a:rPr dirty="0" sz="2000" spc="-5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2000" spc="-5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C00000"/>
                </a:solidFill>
                <a:latin typeface="Arial"/>
                <a:cs typeface="Arial"/>
              </a:rPr>
              <a:t>Belén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33984" y="5459704"/>
            <a:ext cx="8496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Luz </a:t>
            </a:r>
            <a:r>
              <a:rPr dirty="0" sz="1600" spc="-20" b="1">
                <a:latin typeface="Arial"/>
                <a:cs typeface="Arial"/>
              </a:rPr>
              <a:t>guía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33984" y="5886424"/>
            <a:ext cx="383159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estrella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Belén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nos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dirige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hacia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luz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Jesús,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llenándonos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esperanza.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488992" y="5459704"/>
            <a:ext cx="29489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Ser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signos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de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luz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en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el</a:t>
            </a:r>
            <a:r>
              <a:rPr dirty="0" sz="1600" spc="-10" b="1">
                <a:latin typeface="Arial"/>
                <a:cs typeface="Arial"/>
              </a:rPr>
              <a:t> mundo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488992" y="5886424"/>
            <a:ext cx="3185795" cy="727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Estamos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llamados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ser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luz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el </a:t>
            </a:r>
            <a:r>
              <a:rPr dirty="0" sz="1600">
                <a:latin typeface="Arial"/>
                <a:cs typeface="Arial"/>
              </a:rPr>
              <a:t>mundo,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reflejando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amor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Dios.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5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8971" y="5381866"/>
            <a:ext cx="434162" cy="378739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95870" y="5340375"/>
            <a:ext cx="367971" cy="457720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433983" y="2933547"/>
            <a:ext cx="464248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El</a:t>
            </a:r>
            <a:r>
              <a:rPr dirty="0" sz="2000" spc="-3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PESEBRE…</a:t>
            </a:r>
            <a:r>
              <a:rPr dirty="0" sz="2000" spc="-3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nos</a:t>
            </a:r>
            <a:r>
              <a:rPr dirty="0" sz="1800" spc="-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recuerda</a:t>
            </a:r>
            <a:r>
              <a:rPr dirty="0" sz="1800" spc="-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la</a:t>
            </a:r>
            <a:r>
              <a:rPr dirty="0" sz="1800" spc="-3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C00000"/>
                </a:solidFill>
                <a:latin typeface="Arial"/>
                <a:cs typeface="Arial"/>
              </a:rPr>
              <a:t>humildad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41079" y="3334727"/>
            <a:ext cx="144716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Rompiendo</a:t>
            </a:r>
            <a:r>
              <a:rPr dirty="0" sz="1600" spc="-25" b="1">
                <a:latin typeface="Arial"/>
                <a:cs typeface="Arial"/>
              </a:rPr>
              <a:t> el </a:t>
            </a:r>
            <a:r>
              <a:rPr dirty="0" sz="1600" spc="-10" b="1">
                <a:latin typeface="Arial"/>
                <a:cs typeface="Arial"/>
              </a:rPr>
              <a:t>individualismo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41079" y="4005288"/>
            <a:ext cx="2261235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cercanía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nos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invita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a </a:t>
            </a:r>
            <a:r>
              <a:rPr dirty="0" sz="1600">
                <a:latin typeface="Arial"/>
                <a:cs typeface="Arial"/>
              </a:rPr>
              <a:t>superar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 </a:t>
            </a:r>
            <a:r>
              <a:rPr dirty="0" sz="1600" spc="-10">
                <a:latin typeface="Arial"/>
                <a:cs typeface="Arial"/>
              </a:rPr>
              <a:t>individualismo </a:t>
            </a:r>
            <a:r>
              <a:rPr dirty="0" sz="1600">
                <a:latin typeface="Arial"/>
                <a:cs typeface="Arial"/>
              </a:rPr>
              <a:t>y buscar </a:t>
            </a:r>
            <a:r>
              <a:rPr dirty="0" sz="1600" spc="-10">
                <a:latin typeface="Arial"/>
                <a:cs typeface="Arial"/>
              </a:rPr>
              <a:t>encuentros auténticos.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690489" y="3460216"/>
            <a:ext cx="1945005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latin typeface="Arial"/>
                <a:cs typeface="Arial"/>
              </a:rPr>
              <a:t>Calidez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Llamados a </a:t>
            </a:r>
            <a:r>
              <a:rPr dirty="0" sz="1600" spc="-10">
                <a:latin typeface="Arial"/>
                <a:cs typeface="Arial"/>
              </a:rPr>
              <a:t>convertir </a:t>
            </a:r>
            <a:r>
              <a:rPr dirty="0" sz="1600">
                <a:latin typeface="Arial"/>
                <a:cs typeface="Arial"/>
              </a:rPr>
              <a:t>nuestros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espacios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en </a:t>
            </a:r>
            <a:r>
              <a:rPr dirty="0" sz="1600">
                <a:latin typeface="Arial"/>
                <a:cs typeface="Arial"/>
              </a:rPr>
              <a:t>lugares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 </a:t>
            </a:r>
            <a:r>
              <a:rPr dirty="0" sz="1600" spc="-10">
                <a:latin typeface="Arial"/>
                <a:cs typeface="Arial"/>
              </a:rPr>
              <a:t>acogida, </a:t>
            </a:r>
            <a:r>
              <a:rPr dirty="0" sz="1600">
                <a:latin typeface="Arial"/>
                <a:cs typeface="Arial"/>
              </a:rPr>
              <a:t>encuentro,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amor...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821266" y="3460686"/>
            <a:ext cx="19558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Humildad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y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pobreza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821266" y="3887406"/>
            <a:ext cx="263334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Simboliza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sencillez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con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que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Jesús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entró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al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mundo.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87503" y="3389134"/>
            <a:ext cx="475808" cy="400100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78910" y="1424305"/>
            <a:ext cx="353479" cy="292099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93665" y="3394367"/>
            <a:ext cx="436418" cy="394855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46567" y="3345878"/>
            <a:ext cx="415636" cy="491832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99567" y="1420088"/>
            <a:ext cx="360217" cy="3671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5204" y="6186474"/>
            <a:ext cx="1544574" cy="37995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135465" y="410658"/>
            <a:ext cx="157162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6895">
              <a:lnSpc>
                <a:spcPts val="1140"/>
              </a:lnSpc>
              <a:spcBef>
                <a:spcPts val="100"/>
              </a:spcBef>
            </a:pPr>
            <a:r>
              <a:rPr dirty="0" sz="1000" spc="-10">
                <a:solidFill>
                  <a:srgbClr val="C00000"/>
                </a:solidFill>
                <a:latin typeface="Arial"/>
                <a:cs typeface="Arial"/>
              </a:rPr>
              <a:t>PRESENTACIÓN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Campaña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Navidad</a:t>
            </a:r>
            <a:r>
              <a:rPr dirty="0" sz="10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2024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95100" y="985419"/>
            <a:ext cx="202120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solidFill>
                  <a:srgbClr val="C00000"/>
                </a:solidFill>
              </a:rPr>
              <a:t>OBJETIVOS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5907481" y="2166104"/>
            <a:ext cx="58419" cy="184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35"/>
              </a:lnSpc>
            </a:pPr>
            <a:r>
              <a:rPr dirty="0" sz="1300" spc="-50"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894781" y="2137765"/>
            <a:ext cx="5955665" cy="3335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0200">
              <a:lnSpc>
                <a:spcPct val="100000"/>
              </a:lnSpc>
              <a:spcBef>
                <a:spcPts val="100"/>
              </a:spcBef>
            </a:pPr>
            <a:r>
              <a:rPr dirty="0" sz="1300" b="1">
                <a:latin typeface="Arial"/>
                <a:cs typeface="Arial"/>
              </a:rPr>
              <a:t>Sensibilizar</a:t>
            </a:r>
            <a:r>
              <a:rPr dirty="0" sz="1300" spc="-4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sobre</a:t>
            </a:r>
            <a:r>
              <a:rPr dirty="0" sz="1300" spc="-3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la</a:t>
            </a:r>
            <a:r>
              <a:rPr dirty="0" sz="1300" spc="-4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necesidad</a:t>
            </a:r>
            <a:r>
              <a:rPr dirty="0" sz="1300" spc="-3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de</a:t>
            </a:r>
            <a:r>
              <a:rPr dirty="0" sz="1300" spc="-3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celebrar</a:t>
            </a:r>
            <a:r>
              <a:rPr dirty="0" sz="1300" spc="-4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el</a:t>
            </a:r>
            <a:r>
              <a:rPr dirty="0" sz="1300" spc="-35" b="1">
                <a:latin typeface="Arial"/>
                <a:cs typeface="Arial"/>
              </a:rPr>
              <a:t> </a:t>
            </a:r>
            <a:r>
              <a:rPr dirty="0" sz="1300" spc="-10" b="1">
                <a:latin typeface="Arial"/>
                <a:cs typeface="Arial"/>
              </a:rPr>
              <a:t>verdadero</a:t>
            </a:r>
            <a:r>
              <a:rPr dirty="0" sz="1300" spc="-3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sentido</a:t>
            </a:r>
            <a:r>
              <a:rPr dirty="0" sz="1300" spc="-4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de</a:t>
            </a:r>
            <a:r>
              <a:rPr dirty="0" sz="1300" spc="-35" b="1">
                <a:latin typeface="Arial"/>
                <a:cs typeface="Arial"/>
              </a:rPr>
              <a:t> </a:t>
            </a:r>
            <a:r>
              <a:rPr dirty="0" sz="1300" spc="-25" b="1">
                <a:latin typeface="Arial"/>
                <a:cs typeface="Arial"/>
              </a:rPr>
              <a:t>la</a:t>
            </a:r>
            <a:endParaRPr sz="1300">
              <a:latin typeface="Arial"/>
              <a:cs typeface="Arial"/>
            </a:endParaRPr>
          </a:p>
          <a:p>
            <a:pPr marL="330200" marR="451484">
              <a:lnSpc>
                <a:spcPct val="224400"/>
              </a:lnSpc>
            </a:pPr>
            <a:r>
              <a:rPr dirty="0" sz="1300" b="1">
                <a:latin typeface="Arial"/>
                <a:cs typeface="Arial"/>
              </a:rPr>
              <a:t>Navidad</a:t>
            </a:r>
            <a:r>
              <a:rPr dirty="0" sz="1300" spc="-35" b="1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junto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las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personas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que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queremos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y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nos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necesitan,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llevando </a:t>
            </a:r>
            <a:r>
              <a:rPr dirty="0" sz="1300">
                <a:latin typeface="Arial"/>
                <a:cs typeface="Arial"/>
              </a:rPr>
              <a:t>nuestra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caridad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y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solidaridad,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que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se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sientan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miradas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y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escuchadas.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130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29565" algn="l"/>
              </a:tabLst>
            </a:pPr>
            <a:r>
              <a:rPr dirty="0" sz="1300" spc="-10" b="1">
                <a:latin typeface="Arial"/>
                <a:cs typeface="Arial"/>
              </a:rPr>
              <a:t>Acercarnos</a:t>
            </a:r>
            <a:r>
              <a:rPr dirty="0" sz="1300" spc="-2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a</a:t>
            </a:r>
            <a:r>
              <a:rPr dirty="0" sz="1300" spc="-2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las</a:t>
            </a:r>
            <a:r>
              <a:rPr dirty="0" sz="1300" spc="-2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personas</a:t>
            </a:r>
            <a:r>
              <a:rPr dirty="0" sz="1300" spc="-2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más</a:t>
            </a:r>
            <a:r>
              <a:rPr dirty="0" sz="1300" spc="-15" b="1">
                <a:latin typeface="Arial"/>
                <a:cs typeface="Arial"/>
              </a:rPr>
              <a:t> </a:t>
            </a:r>
            <a:r>
              <a:rPr dirty="0" sz="1300" spc="-10" b="1">
                <a:latin typeface="Arial"/>
                <a:cs typeface="Arial"/>
              </a:rPr>
              <a:t>vulnerables,</a:t>
            </a:r>
            <a:r>
              <a:rPr dirty="0" sz="1300" spc="-2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abrazar</a:t>
            </a:r>
            <a:r>
              <a:rPr dirty="0" sz="1300" spc="-2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el</a:t>
            </a:r>
            <a:r>
              <a:rPr dirty="0" sz="1300" spc="-2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Amor</a:t>
            </a:r>
            <a:r>
              <a:rPr dirty="0" sz="1300" spc="-2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en</a:t>
            </a:r>
            <a:r>
              <a:rPr dirty="0" sz="1300" spc="-1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el</a:t>
            </a:r>
            <a:r>
              <a:rPr dirty="0" sz="1300" spc="-20" b="1">
                <a:latin typeface="Arial"/>
                <a:cs typeface="Arial"/>
              </a:rPr>
              <a:t> </a:t>
            </a:r>
            <a:r>
              <a:rPr dirty="0" sz="1300" spc="-10" b="1">
                <a:latin typeface="Arial"/>
                <a:cs typeface="Arial"/>
              </a:rPr>
              <a:t>otro,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0"/>
              </a:spcBef>
              <a:buFont typeface="Arial"/>
              <a:buChar char="•"/>
            </a:pPr>
            <a:endParaRPr sz="1300">
              <a:latin typeface="Arial"/>
              <a:cs typeface="Arial"/>
            </a:endParaRPr>
          </a:p>
          <a:p>
            <a:pPr marL="330200">
              <a:lnSpc>
                <a:spcPct val="100000"/>
              </a:lnSpc>
              <a:spcBef>
                <a:spcPts val="5"/>
              </a:spcBef>
            </a:pPr>
            <a:r>
              <a:rPr dirty="0" sz="1300">
                <a:latin typeface="Arial"/>
                <a:cs typeface="Arial"/>
              </a:rPr>
              <a:t>como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nos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recuerda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el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Nacimiento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de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Jesús,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y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hacerlo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con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calidez.</a:t>
            </a:r>
            <a:endParaRPr sz="1300">
              <a:latin typeface="Arial"/>
              <a:cs typeface="Arial"/>
            </a:endParaRPr>
          </a:p>
          <a:p>
            <a:pPr marL="330200" marR="74930" indent="-317500">
              <a:lnSpc>
                <a:spcPct val="224400"/>
              </a:lnSpc>
              <a:buFont typeface="Arial"/>
              <a:buChar char="•"/>
              <a:tabLst>
                <a:tab pos="330200" algn="l"/>
              </a:tabLst>
            </a:pPr>
            <a:r>
              <a:rPr dirty="0" sz="1300" b="1">
                <a:latin typeface="Arial"/>
                <a:cs typeface="Arial"/>
              </a:rPr>
              <a:t>Lograr</a:t>
            </a:r>
            <a:r>
              <a:rPr dirty="0" sz="1300" spc="-4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que</a:t>
            </a:r>
            <a:r>
              <a:rPr dirty="0" sz="1300" spc="-4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el</a:t>
            </a:r>
            <a:r>
              <a:rPr dirty="0" sz="1300" spc="-4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calor</a:t>
            </a:r>
            <a:r>
              <a:rPr dirty="0" sz="1300" spc="-4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de</a:t>
            </a:r>
            <a:r>
              <a:rPr dirty="0" sz="1300" spc="-4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nuestros</a:t>
            </a:r>
            <a:r>
              <a:rPr dirty="0" sz="1300" spc="-4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hogares</a:t>
            </a:r>
            <a:r>
              <a:rPr dirty="0" sz="1300" spc="-4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llegue</a:t>
            </a:r>
            <a:r>
              <a:rPr dirty="0" sz="1300" spc="-4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a</a:t>
            </a:r>
            <a:r>
              <a:rPr dirty="0" sz="1300" spc="-4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todas</a:t>
            </a:r>
            <a:r>
              <a:rPr dirty="0" sz="1300" spc="-4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personas</a:t>
            </a:r>
            <a:r>
              <a:rPr dirty="0" sz="1300" spc="-40" b="1">
                <a:latin typeface="Arial"/>
                <a:cs typeface="Arial"/>
              </a:rPr>
              <a:t> </a:t>
            </a:r>
            <a:r>
              <a:rPr dirty="0" sz="1300" spc="-50" b="1">
                <a:latin typeface="Arial"/>
                <a:cs typeface="Arial"/>
              </a:rPr>
              <a:t>y </a:t>
            </a:r>
            <a:r>
              <a:rPr dirty="0" sz="1300" b="1">
                <a:latin typeface="Arial"/>
                <a:cs typeface="Arial"/>
              </a:rPr>
              <a:t>rincones,</a:t>
            </a:r>
            <a:r>
              <a:rPr dirty="0" sz="1300" spc="-45" b="1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para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que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nadie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quede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al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margen,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para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que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hagamos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de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esta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una </a:t>
            </a:r>
            <a:r>
              <a:rPr dirty="0" sz="1300">
                <a:latin typeface="Arial"/>
                <a:cs typeface="Arial"/>
              </a:rPr>
              <a:t>sociedad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más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justa,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igualitaria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y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fraterna.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0606" y="1714880"/>
            <a:ext cx="621968" cy="64541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76336" y="4699522"/>
            <a:ext cx="722488" cy="719439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75110" y="2992158"/>
            <a:ext cx="436458" cy="872909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-283" y="122"/>
            <a:ext cx="4877447" cy="685051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089743" y="306656"/>
            <a:ext cx="157162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6895">
              <a:lnSpc>
                <a:spcPts val="1140"/>
              </a:lnSpc>
              <a:spcBef>
                <a:spcPts val="100"/>
              </a:spcBef>
            </a:pPr>
            <a:r>
              <a:rPr dirty="0" sz="1000" spc="-10">
                <a:solidFill>
                  <a:srgbClr val="C00000"/>
                </a:solidFill>
                <a:latin typeface="Arial"/>
                <a:cs typeface="Arial"/>
              </a:rPr>
              <a:t>PRESENTACIÓN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Campaña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Navidad</a:t>
            </a:r>
            <a:r>
              <a:rPr dirty="0" sz="10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2024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5204" y="6186474"/>
            <a:ext cx="1544574" cy="37995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859157" y="1861083"/>
            <a:ext cx="3523615" cy="41706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"/>
                <a:cs typeface="Arial"/>
              </a:rPr>
              <a:t>GUÍA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CAMPAÑA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80000"/>
              </a:lnSpc>
            </a:pPr>
            <a:r>
              <a:rPr dirty="0" sz="2000" spc="-10">
                <a:latin typeface="Arial"/>
                <a:cs typeface="Arial"/>
              </a:rPr>
              <a:t>FUNDAMENTACIÓN </a:t>
            </a:r>
            <a:r>
              <a:rPr dirty="0" sz="2000">
                <a:latin typeface="Arial"/>
                <a:cs typeface="Arial"/>
              </a:rPr>
              <a:t>COMUNICADO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PARROQUIAL DINÁMICAS</a:t>
            </a:r>
            <a:endParaRPr sz="2000">
              <a:latin typeface="Arial"/>
              <a:cs typeface="Arial"/>
            </a:endParaRPr>
          </a:p>
          <a:p>
            <a:pPr marL="12700" marR="1909445">
              <a:lnSpc>
                <a:spcPct val="180000"/>
              </a:lnSpc>
            </a:pPr>
            <a:r>
              <a:rPr dirty="0" sz="2000">
                <a:latin typeface="Arial"/>
                <a:cs typeface="Arial"/>
              </a:rPr>
              <a:t>CUÑA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RADIO </a:t>
            </a:r>
            <a:r>
              <a:rPr dirty="0" sz="2000" spc="-10">
                <a:latin typeface="Arial"/>
                <a:cs typeface="Arial"/>
              </a:rPr>
              <a:t>VÍDEO ORACIÓN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dirty="0" sz="2000">
                <a:latin typeface="Arial"/>
                <a:cs typeface="Arial"/>
              </a:rPr>
              <a:t>COMPROMISO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SOLIDARIO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2229" y="-201"/>
            <a:ext cx="4859274" cy="685895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69395" y="1234147"/>
            <a:ext cx="539750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/>
              <a:t>MATERIALES</a:t>
            </a:r>
            <a:r>
              <a:rPr dirty="0" sz="3200" spc="-65"/>
              <a:t> </a:t>
            </a:r>
            <a:r>
              <a:rPr dirty="0" sz="3200"/>
              <a:t>DE</a:t>
            </a:r>
            <a:r>
              <a:rPr dirty="0" sz="3200" spc="-65"/>
              <a:t> </a:t>
            </a:r>
            <a:r>
              <a:rPr dirty="0" sz="3200" spc="-10"/>
              <a:t>CAMPAÑA</a:t>
            </a:r>
            <a:endParaRPr sz="3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089743" y="306656"/>
            <a:ext cx="157162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6895">
              <a:lnSpc>
                <a:spcPts val="1140"/>
              </a:lnSpc>
              <a:spcBef>
                <a:spcPts val="100"/>
              </a:spcBef>
            </a:pPr>
            <a:r>
              <a:rPr dirty="0" sz="1000" spc="-10">
                <a:solidFill>
                  <a:srgbClr val="C00000"/>
                </a:solidFill>
                <a:latin typeface="Arial"/>
                <a:cs typeface="Arial"/>
              </a:rPr>
              <a:t>PRESENTACIÓN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Campaña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Navidad</a:t>
            </a:r>
            <a:r>
              <a:rPr dirty="0" sz="10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2024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8376" y="411365"/>
            <a:ext cx="3911600" cy="410845"/>
          </a:xfrm>
          <a:prstGeom prst="rect"/>
          <a:solidFill>
            <a:srgbClr val="C00000"/>
          </a:solidFill>
        </p:spPr>
        <p:txBody>
          <a:bodyPr wrap="square" lIns="0" tIns="469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dirty="0" sz="2000">
                <a:solidFill>
                  <a:srgbClr val="FFFFFF"/>
                </a:solidFill>
              </a:rPr>
              <a:t>Cartel</a:t>
            </a:r>
            <a:r>
              <a:rPr dirty="0" sz="2000" spc="-20">
                <a:solidFill>
                  <a:srgbClr val="FFFFFF"/>
                </a:solidFill>
              </a:rPr>
              <a:t> </a:t>
            </a:r>
            <a:r>
              <a:rPr dirty="0" sz="2000">
                <a:solidFill>
                  <a:srgbClr val="FFFFFF"/>
                </a:solidFill>
              </a:rPr>
              <a:t>Grande</a:t>
            </a:r>
            <a:r>
              <a:rPr dirty="0" sz="2000" spc="-20">
                <a:solidFill>
                  <a:srgbClr val="FFFFFF"/>
                </a:solidFill>
              </a:rPr>
              <a:t> </a:t>
            </a:r>
            <a:r>
              <a:rPr dirty="0" sz="2000">
                <a:solidFill>
                  <a:srgbClr val="FFFFFF"/>
                </a:solidFill>
              </a:rPr>
              <a:t>y</a:t>
            </a:r>
            <a:r>
              <a:rPr dirty="0" sz="2000" spc="-20">
                <a:solidFill>
                  <a:srgbClr val="FFFFFF"/>
                </a:solidFill>
              </a:rPr>
              <a:t> </a:t>
            </a:r>
            <a:r>
              <a:rPr dirty="0" sz="2000" spc="-10">
                <a:solidFill>
                  <a:srgbClr val="FFFFFF"/>
                </a:solidFill>
              </a:rPr>
              <a:t>Pequeño</a:t>
            </a:r>
            <a:endParaRPr sz="20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567" y="1025530"/>
            <a:ext cx="3899077" cy="546762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5167" y="2732201"/>
            <a:ext cx="4666068" cy="238947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981636" y="1944776"/>
            <a:ext cx="4664075" cy="410845"/>
          </a:xfrm>
          <a:prstGeom prst="rect">
            <a:avLst/>
          </a:prstGeom>
          <a:solidFill>
            <a:srgbClr val="C00000"/>
          </a:solidFill>
        </p:spPr>
        <p:txBody>
          <a:bodyPr wrap="square" lIns="0" tIns="469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Postal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Navidad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089743" y="306656"/>
            <a:ext cx="157162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6895">
              <a:lnSpc>
                <a:spcPts val="1140"/>
              </a:lnSpc>
              <a:spcBef>
                <a:spcPts val="100"/>
              </a:spcBef>
            </a:pPr>
            <a:r>
              <a:rPr dirty="0" sz="1000" spc="-10">
                <a:solidFill>
                  <a:srgbClr val="C00000"/>
                </a:solidFill>
                <a:latin typeface="Arial"/>
                <a:cs typeface="Arial"/>
              </a:rPr>
              <a:t>PRESENTACIÓN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Campaña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Navidad</a:t>
            </a:r>
            <a:r>
              <a:rPr dirty="0" sz="10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2024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636" y="411365"/>
            <a:ext cx="3911600" cy="410845"/>
          </a:xfrm>
          <a:prstGeom prst="rect"/>
          <a:solidFill>
            <a:srgbClr val="C00000"/>
          </a:solidFill>
        </p:spPr>
        <p:txBody>
          <a:bodyPr wrap="square" lIns="0" tIns="46990" rIns="0" bIns="0" rtlCol="0" vert="horz">
            <a:spAutoFit/>
          </a:bodyPr>
          <a:lstStyle/>
          <a:p>
            <a:pPr marL="1009650">
              <a:lnSpc>
                <a:spcPct val="100000"/>
              </a:lnSpc>
              <a:spcBef>
                <a:spcPts val="370"/>
              </a:spcBef>
            </a:pPr>
            <a:r>
              <a:rPr dirty="0" sz="2000" spc="-10">
                <a:solidFill>
                  <a:srgbClr val="FFFFFF"/>
                </a:solidFill>
              </a:rPr>
              <a:t>Fundamentación</a:t>
            </a:r>
            <a:endParaRPr sz="2000"/>
          </a:p>
        </p:txBody>
      </p:sp>
      <p:sp>
        <p:nvSpPr>
          <p:cNvPr id="4" name="object 4" descr=""/>
          <p:cNvSpPr txBox="1"/>
          <p:nvPr/>
        </p:nvSpPr>
        <p:spPr>
          <a:xfrm>
            <a:off x="7242226" y="872328"/>
            <a:ext cx="3676650" cy="410845"/>
          </a:xfrm>
          <a:prstGeom prst="rect">
            <a:avLst/>
          </a:prstGeom>
          <a:solidFill>
            <a:srgbClr val="C00000"/>
          </a:solidFill>
        </p:spPr>
        <p:txBody>
          <a:bodyPr wrap="square" lIns="0" tIns="469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Comunicado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Parroquial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3470" y="1506423"/>
            <a:ext cx="3664064" cy="510258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2784" y="1075559"/>
            <a:ext cx="3925074" cy="545064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089743" y="306656"/>
            <a:ext cx="157162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6895">
              <a:lnSpc>
                <a:spcPts val="1140"/>
              </a:lnSpc>
              <a:spcBef>
                <a:spcPts val="100"/>
              </a:spcBef>
            </a:pPr>
            <a:r>
              <a:rPr dirty="0" sz="1000" spc="-10">
                <a:solidFill>
                  <a:srgbClr val="C00000"/>
                </a:solidFill>
                <a:latin typeface="Arial"/>
                <a:cs typeface="Arial"/>
              </a:rPr>
              <a:t>PRESENTACIÓN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Campaña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Navidad</a:t>
            </a:r>
            <a:r>
              <a:rPr dirty="0" sz="10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2024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662309" y="1480555"/>
            <a:ext cx="7591425" cy="407924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98755" indent="-186055">
              <a:lnSpc>
                <a:spcPct val="100000"/>
              </a:lnSpc>
              <a:spcBef>
                <a:spcPts val="700"/>
              </a:spcBef>
              <a:buFont typeface="Times New Roman"/>
              <a:buChar char="•"/>
              <a:tabLst>
                <a:tab pos="198755" algn="l"/>
              </a:tabLst>
            </a:pP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Artículo</a:t>
            </a:r>
            <a:r>
              <a:rPr dirty="0" sz="1800" spc="-3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sobre</a:t>
            </a:r>
            <a:r>
              <a:rPr dirty="0" sz="1800" spc="-2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32323"/>
                </a:solidFill>
                <a:latin typeface="Arial"/>
                <a:cs typeface="Arial"/>
              </a:rPr>
              <a:t>Adviento</a:t>
            </a:r>
            <a:endParaRPr sz="1800">
              <a:latin typeface="Arial"/>
              <a:cs typeface="Arial"/>
            </a:endParaRPr>
          </a:p>
          <a:p>
            <a:pPr marL="198755" indent="-186055">
              <a:lnSpc>
                <a:spcPct val="100000"/>
              </a:lnSpc>
              <a:spcBef>
                <a:spcPts val="600"/>
              </a:spcBef>
              <a:buFont typeface="Times New Roman"/>
              <a:buChar char="•"/>
              <a:tabLst>
                <a:tab pos="198755" algn="l"/>
              </a:tabLst>
            </a:pP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Artículo</a:t>
            </a:r>
            <a:r>
              <a:rPr dirty="0" sz="1800" spc="-3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sobre</a:t>
            </a:r>
            <a:r>
              <a:rPr dirty="0" sz="1800" spc="-2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32323"/>
                </a:solidFill>
                <a:latin typeface="Arial"/>
                <a:cs typeface="Arial"/>
              </a:rPr>
              <a:t>voluntariado</a:t>
            </a:r>
            <a:endParaRPr sz="1800">
              <a:latin typeface="Arial"/>
              <a:cs typeface="Arial"/>
            </a:endParaRPr>
          </a:p>
          <a:p>
            <a:pPr marL="198755" indent="-186055">
              <a:lnSpc>
                <a:spcPct val="100000"/>
              </a:lnSpc>
              <a:spcBef>
                <a:spcPts val="600"/>
              </a:spcBef>
              <a:buFont typeface="Times New Roman"/>
              <a:buChar char="•"/>
              <a:tabLst>
                <a:tab pos="198755" algn="l"/>
              </a:tabLst>
            </a:pP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Reportaje</a:t>
            </a:r>
            <a:r>
              <a:rPr dirty="0" sz="1800" spc="-3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“Un</a:t>
            </a:r>
            <a:r>
              <a:rPr dirty="0" sz="1800" spc="-1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lugar</a:t>
            </a:r>
            <a:r>
              <a:rPr dirty="0" sz="1800" spc="-1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donde</a:t>
            </a:r>
            <a:r>
              <a:rPr dirty="0" sz="1800" spc="-1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sentirse</a:t>
            </a:r>
            <a:r>
              <a:rPr dirty="0" sz="1800" spc="-2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cerca",</a:t>
            </a:r>
            <a:r>
              <a:rPr dirty="0" sz="1800" spc="-1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con</a:t>
            </a:r>
            <a:r>
              <a:rPr dirty="0" sz="1800" spc="-1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casos</a:t>
            </a:r>
            <a:r>
              <a:rPr dirty="0" sz="1800" spc="-1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32323"/>
                </a:solidFill>
                <a:latin typeface="Arial"/>
                <a:cs typeface="Arial"/>
              </a:rPr>
              <a:t>reales.</a:t>
            </a:r>
            <a:endParaRPr sz="1800">
              <a:latin typeface="Arial"/>
              <a:cs typeface="Arial"/>
            </a:endParaRPr>
          </a:p>
          <a:p>
            <a:pPr marL="198755" indent="-186055">
              <a:lnSpc>
                <a:spcPct val="100000"/>
              </a:lnSpc>
              <a:spcBef>
                <a:spcPts val="600"/>
              </a:spcBef>
              <a:buFont typeface="Times New Roman"/>
              <a:buChar char="•"/>
              <a:tabLst>
                <a:tab pos="198755" algn="l"/>
              </a:tabLst>
            </a:pP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Resumen</a:t>
            </a:r>
            <a:r>
              <a:rPr dirty="0" sz="1800" spc="-1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del</a:t>
            </a:r>
            <a:r>
              <a:rPr dirty="0" sz="1800" spc="-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año</a:t>
            </a:r>
            <a:r>
              <a:rPr dirty="0" sz="1800" spc="-1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(con</a:t>
            </a:r>
            <a:r>
              <a:rPr dirty="0" sz="1800" spc="-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imágenes</a:t>
            </a:r>
            <a:r>
              <a:rPr dirty="0" sz="1800" spc="-1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y</a:t>
            </a:r>
            <a:r>
              <a:rPr dirty="0" sz="1800" spc="-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frase</a:t>
            </a:r>
            <a:r>
              <a:rPr dirty="0" sz="1800" spc="-1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de</a:t>
            </a:r>
            <a:r>
              <a:rPr dirty="0" sz="1800" spc="-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los</a:t>
            </a:r>
            <a:r>
              <a:rPr dirty="0" sz="1800" spc="-1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12</a:t>
            </a:r>
            <a:r>
              <a:rPr dirty="0" sz="1800" spc="-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ítems</a:t>
            </a:r>
            <a:r>
              <a:rPr dirty="0" sz="1800" spc="-1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más</a:t>
            </a:r>
            <a:r>
              <a:rPr dirty="0" sz="1800" spc="-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32323"/>
                </a:solidFill>
                <a:latin typeface="Arial"/>
                <a:cs typeface="Arial"/>
              </a:rPr>
              <a:t>relevantes</a:t>
            </a:r>
            <a:endParaRPr sz="1800">
              <a:latin typeface="Arial"/>
              <a:cs typeface="Arial"/>
            </a:endParaRPr>
          </a:p>
          <a:p>
            <a:pPr marL="198755" indent="-186055">
              <a:lnSpc>
                <a:spcPct val="100000"/>
              </a:lnSpc>
              <a:spcBef>
                <a:spcPts val="600"/>
              </a:spcBef>
              <a:buFont typeface="Times New Roman"/>
              <a:buChar char="•"/>
              <a:tabLst>
                <a:tab pos="198755" algn="l"/>
              </a:tabLst>
            </a:pP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Columna</a:t>
            </a:r>
            <a:r>
              <a:rPr dirty="0" sz="1800" spc="-2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de</a:t>
            </a:r>
            <a:r>
              <a:rPr dirty="0" sz="1800" spc="-1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32323"/>
                </a:solidFill>
                <a:latin typeface="Arial"/>
                <a:cs typeface="Arial"/>
              </a:rPr>
              <a:t>Santos</a:t>
            </a:r>
            <a:endParaRPr sz="1800">
              <a:latin typeface="Arial"/>
              <a:cs typeface="Arial"/>
            </a:endParaRPr>
          </a:p>
          <a:p>
            <a:pPr marL="198755" marR="6350" indent="-186690">
              <a:lnSpc>
                <a:spcPct val="100000"/>
              </a:lnSpc>
              <a:spcBef>
                <a:spcPts val="600"/>
              </a:spcBef>
              <a:buFont typeface="Times New Roman"/>
              <a:buChar char="•"/>
              <a:tabLst>
                <a:tab pos="198755" algn="l"/>
              </a:tabLst>
            </a:pP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'Casa</a:t>
            </a:r>
            <a:r>
              <a:rPr dirty="0" sz="1800" spc="-2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Común´',</a:t>
            </a:r>
            <a:r>
              <a:rPr dirty="0" sz="1800" spc="-1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sobre</a:t>
            </a:r>
            <a:r>
              <a:rPr dirty="0" sz="1800" spc="-2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cómo</a:t>
            </a:r>
            <a:r>
              <a:rPr dirty="0" sz="1800" spc="-1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evitar</a:t>
            </a:r>
            <a:r>
              <a:rPr dirty="0" sz="1800" spc="-1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el</a:t>
            </a:r>
            <a:r>
              <a:rPr dirty="0" sz="1800" spc="-2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consumismo</a:t>
            </a:r>
            <a:r>
              <a:rPr dirty="0" sz="1800" spc="-1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y</a:t>
            </a:r>
            <a:r>
              <a:rPr dirty="0" sz="1800" spc="-2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el</a:t>
            </a:r>
            <a:r>
              <a:rPr dirty="0" sz="1800" spc="-1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derroche</a:t>
            </a:r>
            <a:r>
              <a:rPr dirty="0" sz="1800" spc="-1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32323"/>
                </a:solidFill>
                <a:latin typeface="Arial"/>
                <a:cs typeface="Arial"/>
              </a:rPr>
              <a:t>Navid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(</a:t>
            </a:r>
            <a:r>
              <a:rPr dirty="0" sz="1800" spc="-1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por</a:t>
            </a:r>
            <a:r>
              <a:rPr dirty="0" sz="1800" spc="-1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Comisión</a:t>
            </a:r>
            <a:r>
              <a:rPr dirty="0" sz="1800" spc="-1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de</a:t>
            </a:r>
            <a:r>
              <a:rPr dirty="0" sz="1800" spc="-1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32323"/>
                </a:solidFill>
                <a:latin typeface="Arial"/>
                <a:cs typeface="Arial"/>
              </a:rPr>
              <a:t>Ecología)</a:t>
            </a:r>
            <a:endParaRPr sz="1800">
              <a:latin typeface="Arial"/>
              <a:cs typeface="Arial"/>
            </a:endParaRPr>
          </a:p>
          <a:p>
            <a:pPr marL="198755" marR="5080" indent="-186690">
              <a:lnSpc>
                <a:spcPct val="100000"/>
              </a:lnSpc>
              <a:spcBef>
                <a:spcPts val="600"/>
              </a:spcBef>
              <a:buFont typeface="Times New Roman"/>
              <a:buChar char="•"/>
              <a:tabLst>
                <a:tab pos="198755" algn="l"/>
              </a:tabLst>
            </a:pP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Bienestar.</a:t>
            </a:r>
            <a:r>
              <a:rPr dirty="0" sz="1800" spc="-2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Sobre</a:t>
            </a:r>
            <a:r>
              <a:rPr dirty="0" sz="1800" spc="-2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la</a:t>
            </a:r>
            <a:r>
              <a:rPr dirty="0" sz="1800" spc="-2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necesidad</a:t>
            </a:r>
            <a:r>
              <a:rPr dirty="0" sz="1800" spc="-2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y</a:t>
            </a:r>
            <a:r>
              <a:rPr dirty="0" sz="1800" spc="-2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bienestar</a:t>
            </a:r>
            <a:r>
              <a:rPr dirty="0" sz="1800" spc="-2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emoiconal</a:t>
            </a:r>
            <a:r>
              <a:rPr dirty="0" sz="1800" spc="-2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sentirnos</a:t>
            </a:r>
            <a:r>
              <a:rPr dirty="0" sz="1800" spc="-2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32323"/>
                </a:solidFill>
                <a:latin typeface="Arial"/>
                <a:cs typeface="Arial"/>
              </a:rPr>
              <a:t>cercas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los</a:t>
            </a:r>
            <a:r>
              <a:rPr dirty="0" sz="1800" spc="-1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unos</a:t>
            </a:r>
            <a:r>
              <a:rPr dirty="0" sz="1800" spc="-1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de</a:t>
            </a:r>
            <a:r>
              <a:rPr dirty="0" sz="1800" spc="-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los</a:t>
            </a:r>
            <a:r>
              <a:rPr dirty="0" sz="1800" spc="-1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otros</a:t>
            </a:r>
            <a:r>
              <a:rPr dirty="0" sz="1800" spc="-1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en</a:t>
            </a:r>
            <a:r>
              <a:rPr dirty="0" sz="1800" spc="-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Navidad</a:t>
            </a:r>
            <a:r>
              <a:rPr dirty="0" sz="1800" spc="-1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(Equipo</a:t>
            </a:r>
            <a:r>
              <a:rPr dirty="0" sz="1800" spc="-1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de</a:t>
            </a:r>
            <a:r>
              <a:rPr dirty="0" sz="1800" spc="-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32323"/>
                </a:solidFill>
                <a:latin typeface="Arial"/>
                <a:cs typeface="Arial"/>
              </a:rPr>
              <a:t>psicólogas)</a:t>
            </a:r>
            <a:endParaRPr sz="1800">
              <a:latin typeface="Arial"/>
              <a:cs typeface="Arial"/>
            </a:endParaRPr>
          </a:p>
          <a:p>
            <a:pPr marL="198755" indent="-186055">
              <a:lnSpc>
                <a:spcPct val="100000"/>
              </a:lnSpc>
              <a:spcBef>
                <a:spcPts val="600"/>
              </a:spcBef>
              <a:buFont typeface="Times New Roman"/>
              <a:buChar char="•"/>
              <a:tabLst>
                <a:tab pos="198755" algn="l"/>
              </a:tabLst>
            </a:pP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Muro.</a:t>
            </a:r>
            <a:r>
              <a:rPr dirty="0" sz="1800" spc="-1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Fotos</a:t>
            </a:r>
            <a:r>
              <a:rPr dirty="0" sz="1800" spc="-1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ganadoras</a:t>
            </a:r>
            <a:r>
              <a:rPr dirty="0" sz="1800" spc="-1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del</a:t>
            </a:r>
            <a:r>
              <a:rPr dirty="0" sz="1800" spc="-1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concurso</a:t>
            </a:r>
            <a:r>
              <a:rPr dirty="0" sz="1800" spc="-1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y</a:t>
            </a:r>
            <a:r>
              <a:rPr dirty="0" sz="1800" spc="-1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viñeta</a:t>
            </a:r>
            <a:r>
              <a:rPr dirty="0" sz="1800" spc="-1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de</a:t>
            </a:r>
            <a:r>
              <a:rPr dirty="0" sz="1800" spc="-1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32323"/>
                </a:solidFill>
                <a:latin typeface="Arial"/>
                <a:cs typeface="Arial"/>
              </a:rPr>
              <a:t>Óscar</a:t>
            </a:r>
            <a:endParaRPr sz="1800">
              <a:latin typeface="Arial"/>
              <a:cs typeface="Arial"/>
            </a:endParaRPr>
          </a:p>
          <a:p>
            <a:pPr marL="198755" indent="-186055">
              <a:lnSpc>
                <a:spcPct val="100000"/>
              </a:lnSpc>
              <a:spcBef>
                <a:spcPts val="600"/>
              </a:spcBef>
              <a:buFont typeface="Times New Roman"/>
              <a:buChar char="•"/>
              <a:tabLst>
                <a:tab pos="198755" algn="l"/>
              </a:tabLst>
            </a:pP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Receta</a:t>
            </a:r>
            <a:r>
              <a:rPr dirty="0" sz="1800" spc="-2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Navidad</a:t>
            </a:r>
            <a:r>
              <a:rPr dirty="0" sz="1800" spc="-1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32323"/>
                </a:solidFill>
                <a:latin typeface="Arial"/>
                <a:cs typeface="Arial"/>
              </a:rPr>
              <a:t>Carifood</a:t>
            </a:r>
            <a:endParaRPr sz="1800">
              <a:latin typeface="Arial"/>
              <a:cs typeface="Arial"/>
            </a:endParaRPr>
          </a:p>
          <a:p>
            <a:pPr marL="198755" indent="-186055">
              <a:lnSpc>
                <a:spcPct val="100000"/>
              </a:lnSpc>
              <a:spcBef>
                <a:spcPts val="600"/>
              </a:spcBef>
              <a:buFont typeface="Times New Roman"/>
              <a:buChar char="•"/>
              <a:tabLst>
                <a:tab pos="198755" algn="l"/>
              </a:tabLst>
            </a:pP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Diseño</a:t>
            </a:r>
            <a:r>
              <a:rPr dirty="0" sz="1800" spc="-2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recorte</a:t>
            </a:r>
            <a:r>
              <a:rPr dirty="0" sz="1800" spc="-2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2323"/>
                </a:solidFill>
                <a:latin typeface="Arial"/>
                <a:cs typeface="Arial"/>
              </a:rPr>
              <a:t>calendario</a:t>
            </a:r>
            <a:r>
              <a:rPr dirty="0" sz="1800" spc="-2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232323"/>
                </a:solidFill>
                <a:latin typeface="Arial"/>
                <a:cs typeface="Arial"/>
              </a:rPr>
              <a:t>2025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271" y="1081973"/>
            <a:ext cx="3899077" cy="546762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6080" y="411365"/>
            <a:ext cx="3911600" cy="410845"/>
          </a:xfrm>
          <a:prstGeom prst="rect"/>
          <a:solidFill>
            <a:srgbClr val="C00000"/>
          </a:solidFill>
        </p:spPr>
        <p:txBody>
          <a:bodyPr wrap="square" lIns="0" tIns="46990" rIns="0" bIns="0" rtlCol="0" vert="horz">
            <a:spAutoFit/>
          </a:bodyPr>
          <a:lstStyle/>
          <a:p>
            <a:pPr marL="332740">
              <a:lnSpc>
                <a:spcPct val="100000"/>
              </a:lnSpc>
              <a:spcBef>
                <a:spcPts val="370"/>
              </a:spcBef>
            </a:pPr>
            <a:r>
              <a:rPr dirty="0" sz="2000">
                <a:solidFill>
                  <a:srgbClr val="FFFFFF"/>
                </a:solidFill>
              </a:rPr>
              <a:t>COMPROMISO</a:t>
            </a:r>
            <a:r>
              <a:rPr dirty="0" sz="2000" spc="-35">
                <a:solidFill>
                  <a:srgbClr val="FFFFFF"/>
                </a:solidFill>
              </a:rPr>
              <a:t> </a:t>
            </a:r>
            <a:r>
              <a:rPr dirty="0" sz="2000" spc="-10">
                <a:solidFill>
                  <a:srgbClr val="FFFFFF"/>
                </a:solidFill>
              </a:rPr>
              <a:t>SOLIDARIO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089743" y="306656"/>
            <a:ext cx="157162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6895">
              <a:lnSpc>
                <a:spcPts val="1140"/>
              </a:lnSpc>
              <a:spcBef>
                <a:spcPts val="100"/>
              </a:spcBef>
            </a:pPr>
            <a:r>
              <a:rPr dirty="0" sz="1000" spc="-10">
                <a:solidFill>
                  <a:srgbClr val="C00000"/>
                </a:solidFill>
                <a:latin typeface="Arial"/>
                <a:cs typeface="Arial"/>
              </a:rPr>
              <a:t>PRESENTACIÓN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Campaña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Navidad</a:t>
            </a:r>
            <a:r>
              <a:rPr dirty="0" sz="10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2024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243748" y="1735378"/>
            <a:ext cx="6188710" cy="292227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algn="ctr" marL="401955" marR="393700">
              <a:lnSpc>
                <a:spcPts val="2590"/>
              </a:lnSpc>
              <a:spcBef>
                <a:spcPts val="425"/>
              </a:spcBef>
            </a:pPr>
            <a:r>
              <a:rPr dirty="0" sz="2400">
                <a:latin typeface="Arial"/>
                <a:cs typeface="Arial"/>
              </a:rPr>
              <a:t>La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C00000"/>
                </a:solidFill>
                <a:latin typeface="Arial"/>
                <a:cs typeface="Arial"/>
              </a:rPr>
              <a:t>Navidad</a:t>
            </a:r>
            <a:r>
              <a:rPr dirty="0" sz="2400" spc="-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es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un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tiempo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encuentro, </a:t>
            </a:r>
            <a:r>
              <a:rPr dirty="0" sz="2400">
                <a:latin typeface="Arial"/>
                <a:cs typeface="Arial"/>
              </a:rPr>
              <a:t>de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esperanza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vida.</a:t>
            </a:r>
            <a:endParaRPr sz="2400">
              <a:latin typeface="Arial"/>
              <a:cs typeface="Arial"/>
            </a:endParaRPr>
          </a:p>
          <a:p>
            <a:pPr marL="469900" marR="461645" indent="271145">
              <a:lnSpc>
                <a:spcPts val="2590"/>
              </a:lnSpc>
              <a:spcBef>
                <a:spcPts val="1785"/>
              </a:spcBef>
            </a:pPr>
            <a:r>
              <a:rPr dirty="0" sz="2400">
                <a:latin typeface="Arial"/>
                <a:cs typeface="Arial"/>
              </a:rPr>
              <a:t>Es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el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momento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en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que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celebramos</a:t>
            </a:r>
            <a:r>
              <a:rPr dirty="0" sz="2400" spc="6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el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nacimiento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Jesús,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la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encarnación</a:t>
            </a:r>
            <a:endParaRPr sz="2400">
              <a:latin typeface="Arial"/>
              <a:cs typeface="Arial"/>
            </a:endParaRPr>
          </a:p>
          <a:p>
            <a:pPr marL="885190">
              <a:lnSpc>
                <a:spcPts val="2410"/>
              </a:lnSpc>
            </a:pPr>
            <a:r>
              <a:rPr dirty="0" sz="2400">
                <a:latin typeface="Arial"/>
                <a:cs typeface="Arial"/>
              </a:rPr>
              <a:t>del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amor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Dios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entre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nosotros,</a:t>
            </a:r>
            <a:endParaRPr sz="2400">
              <a:latin typeface="Arial"/>
              <a:cs typeface="Arial"/>
            </a:endParaRPr>
          </a:p>
          <a:p>
            <a:pPr algn="ctr" marL="12065" marR="5080">
              <a:lnSpc>
                <a:spcPts val="2590"/>
              </a:lnSpc>
              <a:spcBef>
                <a:spcPts val="185"/>
              </a:spcBef>
            </a:pPr>
            <a:r>
              <a:rPr dirty="0" sz="2400">
                <a:latin typeface="Arial"/>
                <a:cs typeface="Arial"/>
              </a:rPr>
              <a:t>un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acontecimiento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que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ilumina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nuestras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vidas </a:t>
            </a:r>
            <a:r>
              <a:rPr dirty="0" sz="2400">
                <a:latin typeface="Arial"/>
                <a:cs typeface="Arial"/>
              </a:rPr>
              <a:t>y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nos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invita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vivir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desde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la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cercanía</a:t>
            </a:r>
            <a:endParaRPr sz="2400">
              <a:latin typeface="Arial"/>
              <a:cs typeface="Arial"/>
            </a:endParaRPr>
          </a:p>
          <a:p>
            <a:pPr algn="ctr" marL="1270">
              <a:lnSpc>
                <a:spcPts val="2555"/>
              </a:lnSpc>
            </a:pPr>
            <a:r>
              <a:rPr dirty="0" sz="2400">
                <a:latin typeface="Arial"/>
                <a:cs typeface="Arial"/>
              </a:rPr>
              <a:t>y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la</a:t>
            </a:r>
            <a:r>
              <a:rPr dirty="0" sz="2400" spc="-10">
                <a:latin typeface="Arial"/>
                <a:cs typeface="Arial"/>
              </a:rPr>
              <a:t> fraternidad.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5204" y="6186474"/>
            <a:ext cx="1544574" cy="379958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708" y="633392"/>
            <a:ext cx="4478020" cy="6216650"/>
            <a:chOff x="3708" y="633392"/>
            <a:chExt cx="4478020" cy="6216650"/>
          </a:xfrm>
        </p:grpSpPr>
        <p:sp>
          <p:nvSpPr>
            <p:cNvPr id="6" name="object 6" descr=""/>
            <p:cNvSpPr/>
            <p:nvPr/>
          </p:nvSpPr>
          <p:spPr>
            <a:xfrm>
              <a:off x="982380" y="1076830"/>
              <a:ext cx="2348865" cy="0"/>
            </a:xfrm>
            <a:custGeom>
              <a:avLst/>
              <a:gdLst/>
              <a:ahLst/>
              <a:cxnLst/>
              <a:rect l="l" t="t" r="r" b="b"/>
              <a:pathLst>
                <a:path w="2348865" h="0">
                  <a:moveTo>
                    <a:pt x="0" y="0"/>
                  </a:moveTo>
                  <a:lnTo>
                    <a:pt x="2348750" y="0"/>
                  </a:lnTo>
                </a:path>
              </a:pathLst>
            </a:custGeom>
            <a:ln w="19049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8" y="633392"/>
              <a:ext cx="4477981" cy="621615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C00000"/>
                </a:solidFill>
              </a:rPr>
              <a:t>FUNDAMENTACIÓN</a:t>
            </a:r>
            <a:endParaRPr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089743" y="306656"/>
            <a:ext cx="157162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6895">
              <a:lnSpc>
                <a:spcPts val="1140"/>
              </a:lnSpc>
              <a:spcBef>
                <a:spcPts val="100"/>
              </a:spcBef>
            </a:pPr>
            <a:r>
              <a:rPr dirty="0" sz="1000" spc="-10">
                <a:solidFill>
                  <a:srgbClr val="C00000"/>
                </a:solidFill>
                <a:latin typeface="Arial"/>
                <a:cs typeface="Arial"/>
              </a:rPr>
              <a:t>PRESENTACIÓN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Campaña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Navidad</a:t>
            </a:r>
            <a:r>
              <a:rPr dirty="0" sz="10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2024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481233" y="1152103"/>
            <a:ext cx="6797675" cy="154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C00000"/>
                </a:solidFill>
                <a:latin typeface="Arial"/>
                <a:cs typeface="Arial"/>
              </a:rPr>
              <a:t>UN</a:t>
            </a:r>
            <a:r>
              <a:rPr dirty="0" sz="2000" spc="-5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C00000"/>
                </a:solidFill>
                <a:latin typeface="Arial"/>
                <a:cs typeface="Arial"/>
              </a:rPr>
              <a:t>CUENTO</a:t>
            </a:r>
            <a:r>
              <a:rPr dirty="0" sz="2000" spc="-5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2000" spc="-5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Arial"/>
                <a:cs typeface="Arial"/>
              </a:rPr>
              <a:t>NAVIDAD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Antes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dormir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al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calor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la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lumbre,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los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cuentos</a:t>
            </a:r>
            <a:r>
              <a:rPr dirty="0" sz="2000" spc="-25" b="1">
                <a:latin typeface="Arial"/>
                <a:cs typeface="Arial"/>
              </a:rPr>
              <a:t> nos </a:t>
            </a:r>
            <a:r>
              <a:rPr dirty="0" sz="2000" b="1">
                <a:latin typeface="Arial"/>
                <a:cs typeface="Arial"/>
              </a:rPr>
              <a:t>acompañan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desde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pequeños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y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son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un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momento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que </a:t>
            </a:r>
            <a:r>
              <a:rPr dirty="0" sz="2000" b="1">
                <a:latin typeface="Arial"/>
                <a:cs typeface="Arial"/>
              </a:rPr>
              <a:t>compartir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en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familia.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271" y="1081973"/>
            <a:ext cx="3899077" cy="546762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6080" y="434883"/>
            <a:ext cx="3892550" cy="410845"/>
          </a:xfrm>
          <a:prstGeom prst="rect"/>
          <a:solidFill>
            <a:srgbClr val="C00000"/>
          </a:solidFill>
        </p:spPr>
        <p:txBody>
          <a:bodyPr wrap="square" lIns="0" tIns="469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dirty="0" sz="2000" spc="-10">
                <a:solidFill>
                  <a:srgbClr val="FFFFFF"/>
                </a:solidFill>
              </a:rPr>
              <a:t>Dinámicas</a:t>
            </a:r>
            <a:endParaRPr sz="2000"/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95204" y="6186474"/>
            <a:ext cx="1544574" cy="37995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11484" y="3059468"/>
            <a:ext cx="1866430" cy="191347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4641761" y="5080180"/>
            <a:ext cx="3747135" cy="746125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100">
                <a:latin typeface="Arial"/>
                <a:cs typeface="Arial"/>
              </a:rPr>
              <a:t>Lo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puedes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descargar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este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enlace: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70"/>
              </a:spcBef>
            </a:pP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https://www.caritasmadrid.org/assets/2024-</a:t>
            </a:r>
            <a:r>
              <a:rPr dirty="0" u="none" sz="12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12/Cuento_Navidad_es_estar_cerca_caritasmadrid.pdf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623172" y="5172367"/>
            <a:ext cx="264223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.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CUENTO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NAVIDAD.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Lo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puedes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descargar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desde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enlace: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https://www.caritasmadrid.org/assets/2</a:t>
            </a:r>
            <a:r>
              <a:rPr dirty="0" u="none" sz="12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2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024-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12/Un_cuento_Navidad_Caritas.pdf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02687" y="2758668"/>
            <a:ext cx="1589608" cy="224697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089743" y="306656"/>
            <a:ext cx="157162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6895">
              <a:lnSpc>
                <a:spcPts val="1140"/>
              </a:lnSpc>
              <a:spcBef>
                <a:spcPts val="100"/>
              </a:spcBef>
            </a:pPr>
            <a:r>
              <a:rPr dirty="0" sz="1000" spc="-10">
                <a:solidFill>
                  <a:srgbClr val="C00000"/>
                </a:solidFill>
                <a:latin typeface="Arial"/>
                <a:cs typeface="Arial"/>
              </a:rPr>
              <a:t>PRESENTACIÓN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Campaña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Navidad</a:t>
            </a:r>
            <a:r>
              <a:rPr dirty="0" sz="10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2024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6080" y="411365"/>
            <a:ext cx="3911600" cy="410845"/>
          </a:xfrm>
          <a:prstGeom prst="rect"/>
          <a:solidFill>
            <a:srgbClr val="C00000"/>
          </a:solidFill>
        </p:spPr>
        <p:txBody>
          <a:bodyPr wrap="square" lIns="0" tIns="469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dirty="0" sz="2000" spc="-10">
                <a:solidFill>
                  <a:srgbClr val="FFFFFF"/>
                </a:solidFill>
              </a:rPr>
              <a:t>Dinámicas</a:t>
            </a:r>
            <a:endParaRPr sz="20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5204" y="6186474"/>
            <a:ext cx="1544574" cy="37995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221603" y="1105066"/>
            <a:ext cx="5090795" cy="3073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71196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C00000"/>
                </a:solidFill>
                <a:latin typeface="Arial"/>
                <a:cs typeface="Arial"/>
              </a:rPr>
              <a:t>MI</a:t>
            </a:r>
            <a:r>
              <a:rPr dirty="0" sz="2000" spc="-3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C00000"/>
                </a:solidFill>
                <a:latin typeface="Arial"/>
                <a:cs typeface="Arial"/>
              </a:rPr>
              <a:t>HOGAR..</a:t>
            </a:r>
            <a:r>
              <a:rPr dirty="0" sz="2000" spc="-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C00000"/>
                </a:solidFill>
                <a:latin typeface="Arial"/>
                <a:cs typeface="Arial"/>
              </a:rPr>
              <a:t>ERES</a:t>
            </a:r>
            <a:r>
              <a:rPr dirty="0" sz="2000" spc="-3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C00000"/>
                </a:solidFill>
                <a:latin typeface="Arial"/>
                <a:cs typeface="Arial"/>
              </a:rPr>
              <a:t>TÚ, </a:t>
            </a:r>
            <a:r>
              <a:rPr dirty="0" sz="2000">
                <a:solidFill>
                  <a:srgbClr val="C00000"/>
                </a:solidFill>
                <a:latin typeface="Arial"/>
                <a:cs typeface="Arial"/>
              </a:rPr>
              <a:t>RENAZCO</a:t>
            </a:r>
            <a:r>
              <a:rPr dirty="0" sz="2000" spc="-5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C00000"/>
                </a:solidFill>
                <a:latin typeface="Arial"/>
                <a:cs typeface="Arial"/>
              </a:rPr>
              <a:t>EN</a:t>
            </a:r>
            <a:r>
              <a:rPr dirty="0" sz="2000" spc="-5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C00000"/>
                </a:solidFill>
                <a:latin typeface="Arial"/>
                <a:cs typeface="Arial"/>
              </a:rPr>
              <a:t>TUS</a:t>
            </a:r>
            <a:r>
              <a:rPr dirty="0" sz="2000" spc="-5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Arial"/>
                <a:cs typeface="Arial"/>
              </a:rPr>
              <a:t>BRAZOS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Proponemos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hacer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una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foto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en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familia, </a:t>
            </a:r>
            <a:r>
              <a:rPr dirty="0" sz="2000">
                <a:latin typeface="Arial"/>
                <a:cs typeface="Arial"/>
              </a:rPr>
              <a:t>abrazándonos...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donde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refleje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el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concepto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cercanía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sentirnos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amados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en</a:t>
            </a:r>
            <a:r>
              <a:rPr dirty="0" sz="2000" spc="-25">
                <a:latin typeface="Arial"/>
                <a:cs typeface="Arial"/>
              </a:rPr>
              <a:t> los </a:t>
            </a:r>
            <a:r>
              <a:rPr dirty="0" sz="2000">
                <a:latin typeface="Arial"/>
                <a:cs typeface="Arial"/>
              </a:rPr>
              <a:t>brazos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del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otro.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marL="12700" marR="20955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Colgar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en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redes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con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el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hashtag #NavidadEsEstarCerca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#NavidadEstarCerca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1824" y="4193171"/>
            <a:ext cx="2050262" cy="147132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5419" y="892180"/>
            <a:ext cx="5752617" cy="506886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089743" y="306656"/>
            <a:ext cx="157162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6895">
              <a:lnSpc>
                <a:spcPts val="1140"/>
              </a:lnSpc>
              <a:spcBef>
                <a:spcPts val="100"/>
              </a:spcBef>
            </a:pPr>
            <a:r>
              <a:rPr dirty="0" sz="1000" spc="-10">
                <a:solidFill>
                  <a:srgbClr val="C00000"/>
                </a:solidFill>
                <a:latin typeface="Arial"/>
                <a:cs typeface="Arial"/>
              </a:rPr>
              <a:t>PRESENTACIÓN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Campaña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Navidad</a:t>
            </a:r>
            <a:r>
              <a:rPr dirty="0" sz="10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2024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6080" y="411365"/>
            <a:ext cx="3911600" cy="410845"/>
          </a:xfrm>
          <a:prstGeom prst="rect"/>
          <a:solidFill>
            <a:srgbClr val="C00000"/>
          </a:solidFill>
        </p:spPr>
        <p:txBody>
          <a:bodyPr wrap="square" lIns="0" tIns="469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dirty="0" sz="2000" spc="-10">
                <a:solidFill>
                  <a:srgbClr val="FFFFFF"/>
                </a:solidFill>
              </a:rPr>
              <a:t>Dinámicas</a:t>
            </a:r>
            <a:endParaRPr sz="20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5204" y="6186474"/>
            <a:ext cx="1544574" cy="37995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127534" y="1075764"/>
            <a:ext cx="5210175" cy="18865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C00000"/>
                </a:solidFill>
                <a:latin typeface="Arial"/>
                <a:cs typeface="Arial"/>
              </a:rPr>
              <a:t>HISTORIAS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QUE</a:t>
            </a:r>
            <a:r>
              <a:rPr dirty="0" sz="2400" spc="-4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LLEGAN</a:t>
            </a:r>
            <a:r>
              <a:rPr dirty="0" sz="2400" spc="-4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AL</a:t>
            </a:r>
            <a:r>
              <a:rPr dirty="0" sz="2400" spc="-4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Arial"/>
                <a:cs typeface="Arial"/>
              </a:rPr>
              <a:t>CORAZÓN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10"/>
              </a:spcBef>
            </a:pPr>
            <a:r>
              <a:rPr dirty="0" sz="1800">
                <a:latin typeface="Arial"/>
                <a:cs typeface="Arial"/>
              </a:rPr>
              <a:t>VER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RELATAR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historias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cercanía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las personas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 familias a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las que </a:t>
            </a:r>
            <a:r>
              <a:rPr dirty="0" sz="1800" spc="-10">
                <a:latin typeface="Arial"/>
                <a:cs typeface="Arial"/>
              </a:rPr>
              <a:t>acompañamos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Cáritas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Madrid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10">
                <a:latin typeface="Arial"/>
                <a:cs typeface="Arial"/>
              </a:rPr>
              <a:t> COMPARTIRLAS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2087" y="1045456"/>
            <a:ext cx="5344756" cy="555083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089743" y="306656"/>
            <a:ext cx="157162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6895">
              <a:lnSpc>
                <a:spcPts val="1140"/>
              </a:lnSpc>
              <a:spcBef>
                <a:spcPts val="100"/>
              </a:spcBef>
            </a:pPr>
            <a:r>
              <a:rPr dirty="0" sz="1000" spc="-10">
                <a:solidFill>
                  <a:srgbClr val="C00000"/>
                </a:solidFill>
                <a:latin typeface="Arial"/>
                <a:cs typeface="Arial"/>
              </a:rPr>
              <a:t>PRESENTACIÓN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Campaña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Navidad</a:t>
            </a:r>
            <a:r>
              <a:rPr dirty="0" sz="10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2024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6080" y="411365"/>
            <a:ext cx="3911600" cy="410845"/>
          </a:xfrm>
          <a:prstGeom prst="rect"/>
          <a:solidFill>
            <a:srgbClr val="C00000"/>
          </a:solidFill>
        </p:spPr>
        <p:txBody>
          <a:bodyPr wrap="square" lIns="0" tIns="469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dirty="0" sz="2000" spc="-10">
                <a:solidFill>
                  <a:srgbClr val="FFFFFF"/>
                </a:solidFill>
              </a:rPr>
              <a:t>Dinámicas</a:t>
            </a:r>
            <a:endParaRPr sz="20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5204" y="6186474"/>
            <a:ext cx="1544574" cy="37995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584712" y="1113395"/>
            <a:ext cx="6224270" cy="3256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C0303A"/>
                </a:solidFill>
                <a:latin typeface="Arial"/>
                <a:cs typeface="Arial"/>
              </a:rPr>
              <a:t>UN</a:t>
            </a:r>
            <a:r>
              <a:rPr dirty="0" sz="2400" spc="-40">
                <a:solidFill>
                  <a:srgbClr val="C0303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C0303A"/>
                </a:solidFill>
                <a:latin typeface="Arial"/>
                <a:cs typeface="Arial"/>
              </a:rPr>
              <a:t>COJÍN</a:t>
            </a:r>
            <a:r>
              <a:rPr dirty="0" sz="2400" spc="-35">
                <a:solidFill>
                  <a:srgbClr val="C0303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C0303A"/>
                </a:solidFill>
                <a:latin typeface="Arial"/>
                <a:cs typeface="Arial"/>
              </a:rPr>
              <a:t>UN</a:t>
            </a:r>
            <a:r>
              <a:rPr dirty="0" sz="2400" spc="-35">
                <a:solidFill>
                  <a:srgbClr val="C0303A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C0303A"/>
                </a:solidFill>
                <a:latin typeface="Arial"/>
                <a:cs typeface="Arial"/>
              </a:rPr>
              <a:t>ABRAZO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400"/>
              </a:spcBef>
            </a:pPr>
            <a:r>
              <a:rPr dirty="0" sz="2400">
                <a:latin typeface="Arial"/>
                <a:cs typeface="Arial"/>
              </a:rPr>
              <a:t>Hacer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en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grupo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una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charla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sobre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qué </a:t>
            </a:r>
            <a:r>
              <a:rPr dirty="0" sz="2400">
                <a:latin typeface="Arial"/>
                <a:cs typeface="Arial"/>
              </a:rPr>
              <a:t>hacemos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en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Navidad,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qué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nos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gusta,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qué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nos </a:t>
            </a:r>
            <a:r>
              <a:rPr dirty="0" sz="2400">
                <a:latin typeface="Arial"/>
                <a:cs typeface="Arial"/>
              </a:rPr>
              <a:t>remueve,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que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vayan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dándose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turno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de </a:t>
            </a:r>
            <a:r>
              <a:rPr dirty="0" sz="2400">
                <a:latin typeface="Arial"/>
                <a:cs typeface="Arial"/>
              </a:rPr>
              <a:t>palabras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pasando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un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cojín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una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persona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otra.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Abrazar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el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cojín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da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idea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confidencia.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319" y="1088731"/>
            <a:ext cx="3915625" cy="509322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089743" y="306656"/>
            <a:ext cx="157162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6895">
              <a:lnSpc>
                <a:spcPts val="1140"/>
              </a:lnSpc>
              <a:spcBef>
                <a:spcPts val="100"/>
              </a:spcBef>
            </a:pPr>
            <a:r>
              <a:rPr dirty="0" sz="1000" spc="-10">
                <a:solidFill>
                  <a:srgbClr val="C00000"/>
                </a:solidFill>
                <a:latin typeface="Arial"/>
                <a:cs typeface="Arial"/>
              </a:rPr>
              <a:t>PRESENTACIÓN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Campaña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Navidad</a:t>
            </a:r>
            <a:r>
              <a:rPr dirty="0" sz="10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2024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6080" y="411365"/>
            <a:ext cx="3911600" cy="410845"/>
          </a:xfrm>
          <a:prstGeom prst="rect"/>
          <a:solidFill>
            <a:srgbClr val="C00000"/>
          </a:solidFill>
        </p:spPr>
        <p:txBody>
          <a:bodyPr wrap="square" lIns="0" tIns="469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dirty="0" sz="2000" spc="-10">
                <a:solidFill>
                  <a:srgbClr val="FFFFFF"/>
                </a:solidFill>
              </a:rPr>
              <a:t>Dinámicas</a:t>
            </a:r>
            <a:endParaRPr sz="20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5204" y="6186474"/>
            <a:ext cx="1544574" cy="37995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584712" y="1527327"/>
            <a:ext cx="6309995" cy="2159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C0303A"/>
                </a:solidFill>
                <a:latin typeface="Arial"/>
                <a:cs typeface="Arial"/>
              </a:rPr>
              <a:t>UN</a:t>
            </a:r>
            <a:r>
              <a:rPr dirty="0" sz="2400" spc="-40">
                <a:solidFill>
                  <a:srgbClr val="C0303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C0303A"/>
                </a:solidFill>
                <a:latin typeface="Arial"/>
                <a:cs typeface="Arial"/>
              </a:rPr>
              <a:t>COJÍN</a:t>
            </a:r>
            <a:r>
              <a:rPr dirty="0" sz="2400" spc="-35">
                <a:solidFill>
                  <a:srgbClr val="C0303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C0303A"/>
                </a:solidFill>
                <a:latin typeface="Arial"/>
                <a:cs typeface="Arial"/>
              </a:rPr>
              <a:t>UN</a:t>
            </a:r>
            <a:r>
              <a:rPr dirty="0" sz="2400" spc="-35">
                <a:solidFill>
                  <a:srgbClr val="C0303A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C0303A"/>
                </a:solidFill>
                <a:latin typeface="Arial"/>
                <a:cs typeface="Arial"/>
              </a:rPr>
              <a:t>MENSAJE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400"/>
              </a:spcBef>
            </a:pPr>
            <a:r>
              <a:rPr dirty="0" sz="2400">
                <a:latin typeface="Arial"/>
                <a:cs typeface="Arial"/>
              </a:rPr>
              <a:t>Recortar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notas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en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forma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cojines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-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símbolo </a:t>
            </a:r>
            <a:r>
              <a:rPr dirty="0" sz="2400">
                <a:latin typeface="Arial"/>
                <a:cs typeface="Arial"/>
              </a:rPr>
              <a:t>del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sofá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el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calor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del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hogar-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escribir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mensajes </a:t>
            </a:r>
            <a:r>
              <a:rPr dirty="0" sz="2400">
                <a:latin typeface="Arial"/>
                <a:cs typeface="Arial"/>
              </a:rPr>
              <a:t>de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amor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cercanía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para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regalar,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intercambiar, </a:t>
            </a:r>
            <a:r>
              <a:rPr dirty="0" sz="2400">
                <a:latin typeface="Arial"/>
                <a:cs typeface="Arial"/>
              </a:rPr>
              <a:t>colgar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en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el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árbol...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3510" y="1667414"/>
            <a:ext cx="2184143" cy="204015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089743" y="306656"/>
            <a:ext cx="157162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6895">
              <a:lnSpc>
                <a:spcPts val="1140"/>
              </a:lnSpc>
              <a:spcBef>
                <a:spcPts val="100"/>
              </a:spcBef>
            </a:pPr>
            <a:r>
              <a:rPr dirty="0" sz="1000" spc="-10">
                <a:solidFill>
                  <a:srgbClr val="C00000"/>
                </a:solidFill>
                <a:latin typeface="Arial"/>
                <a:cs typeface="Arial"/>
              </a:rPr>
              <a:t>PRESENTACIÓN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Campaña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Navidad</a:t>
            </a:r>
            <a:r>
              <a:rPr dirty="0" sz="10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2024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6080" y="411365"/>
            <a:ext cx="3911600" cy="410845"/>
          </a:xfrm>
          <a:prstGeom prst="rect"/>
          <a:solidFill>
            <a:srgbClr val="C00000"/>
          </a:solidFill>
        </p:spPr>
        <p:txBody>
          <a:bodyPr wrap="square" lIns="0" tIns="469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dirty="0" sz="2000" spc="-10">
                <a:solidFill>
                  <a:srgbClr val="FFFFFF"/>
                </a:solidFill>
              </a:rPr>
              <a:t>Dinámicas</a:t>
            </a:r>
            <a:endParaRPr sz="20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5204" y="6186474"/>
            <a:ext cx="1544574" cy="37995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38494" y="1094580"/>
            <a:ext cx="3709670" cy="2892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C0303A"/>
                </a:solidFill>
                <a:latin typeface="Arial"/>
                <a:cs typeface="Arial"/>
              </a:rPr>
              <a:t>BELÉN</a:t>
            </a:r>
            <a:r>
              <a:rPr dirty="0" sz="2400" spc="-55">
                <a:solidFill>
                  <a:srgbClr val="C0303A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C0303A"/>
                </a:solidFill>
                <a:latin typeface="Arial"/>
                <a:cs typeface="Arial"/>
              </a:rPr>
              <a:t>RECORTABLE</a:t>
            </a:r>
            <a:endParaRPr sz="2400">
              <a:latin typeface="Arial"/>
              <a:cs typeface="Arial"/>
            </a:endParaRPr>
          </a:p>
          <a:p>
            <a:pPr marL="12700" marR="19685">
              <a:lnSpc>
                <a:spcPct val="100000"/>
              </a:lnSpc>
              <a:spcBef>
                <a:spcPts val="2410"/>
              </a:spcBef>
            </a:pPr>
            <a:r>
              <a:rPr dirty="0" sz="1800">
                <a:latin typeface="Arial"/>
                <a:cs typeface="Arial"/>
              </a:rPr>
              <a:t>Así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Fano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Portal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Belén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así </a:t>
            </a:r>
            <a:r>
              <a:rPr dirty="0" sz="1800">
                <a:latin typeface="Arial"/>
                <a:cs typeface="Arial"/>
              </a:rPr>
              <a:t>nos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dibuja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para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que</a:t>
            </a:r>
            <a:r>
              <a:rPr dirty="0" sz="1800" spc="-10">
                <a:latin typeface="Arial"/>
                <a:cs typeface="Arial"/>
              </a:rPr>
              <a:t> podamos </a:t>
            </a:r>
            <a:r>
              <a:rPr dirty="0" sz="1800">
                <a:latin typeface="Arial"/>
                <a:cs typeface="Arial"/>
              </a:rPr>
              <a:t>montarlo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casa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mientras </a:t>
            </a:r>
            <a:r>
              <a:rPr dirty="0" sz="1800">
                <a:latin typeface="Arial"/>
                <a:cs typeface="Arial"/>
              </a:rPr>
              <a:t>realizamos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bonita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actividad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con </a:t>
            </a:r>
            <a:r>
              <a:rPr dirty="0" sz="1800">
                <a:latin typeface="Arial"/>
                <a:cs typeface="Arial"/>
              </a:rPr>
              <a:t>nuestros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peques.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puede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ampliar.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versión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coloreable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encantará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a </a:t>
            </a:r>
            <a:r>
              <a:rPr dirty="0" sz="1800">
                <a:latin typeface="Arial"/>
                <a:cs typeface="Arial"/>
              </a:rPr>
              <a:t>los </a:t>
            </a:r>
            <a:r>
              <a:rPr dirty="0" sz="1800" spc="-10">
                <a:latin typeface="Arial"/>
                <a:cs typeface="Arial"/>
              </a:rPr>
              <a:t>pequeños.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63135" y="889294"/>
            <a:ext cx="7177112" cy="508375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089743" y="306656"/>
            <a:ext cx="157162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6895">
              <a:lnSpc>
                <a:spcPts val="1140"/>
              </a:lnSpc>
              <a:spcBef>
                <a:spcPts val="100"/>
              </a:spcBef>
            </a:pPr>
            <a:r>
              <a:rPr dirty="0" sz="1000" spc="-10">
                <a:solidFill>
                  <a:srgbClr val="C00000"/>
                </a:solidFill>
                <a:latin typeface="Arial"/>
                <a:cs typeface="Arial"/>
              </a:rPr>
              <a:t>PRESENTACIÓN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Campaña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Navidad</a:t>
            </a:r>
            <a:r>
              <a:rPr dirty="0" sz="10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2024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36072" y="6013894"/>
            <a:ext cx="1544574" cy="37995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5526" y="216179"/>
            <a:ext cx="1882139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ORACIÓN</a:t>
            </a:r>
            <a:r>
              <a:rPr dirty="0" spc="-35"/>
              <a:t> </a:t>
            </a:r>
            <a:r>
              <a:rPr dirty="0" spc="-50"/>
              <a:t>I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4106760" y="891771"/>
            <a:ext cx="6809105" cy="3262629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 marR="527685">
              <a:lnSpc>
                <a:spcPts val="1939"/>
              </a:lnSpc>
              <a:spcBef>
                <a:spcPts val="345"/>
              </a:spcBef>
            </a:pP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necesita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solamente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VELA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BLANCA,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Biblia,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</a:t>
            </a:r>
            <a:r>
              <a:rPr dirty="0" sz="1800" spc="-10">
                <a:latin typeface="Arial"/>
                <a:cs typeface="Arial"/>
              </a:rPr>
              <a:t> lugar </a:t>
            </a:r>
            <a:r>
              <a:rPr dirty="0" sz="1800">
                <a:latin typeface="Arial"/>
                <a:cs typeface="Arial"/>
              </a:rPr>
              <a:t>tranquilo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hacer</a:t>
            </a:r>
            <a:r>
              <a:rPr dirty="0" sz="1800" spc="-10">
                <a:latin typeface="Arial"/>
                <a:cs typeface="Arial"/>
              </a:rPr>
              <a:t> silencio.</a:t>
            </a:r>
            <a:endParaRPr sz="1800">
              <a:latin typeface="Arial"/>
              <a:cs typeface="Arial"/>
            </a:endParaRPr>
          </a:p>
          <a:p>
            <a:pPr marL="12700" marR="42545">
              <a:lnSpc>
                <a:spcPts val="1939"/>
              </a:lnSpc>
              <a:spcBef>
                <a:spcPts val="1955"/>
              </a:spcBef>
            </a:pPr>
            <a:r>
              <a:rPr dirty="0" sz="1800">
                <a:latin typeface="Arial"/>
                <a:cs typeface="Arial"/>
              </a:rPr>
              <a:t>Encendemos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VELA BLANCA,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cerramos los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ojos y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nos </a:t>
            </a:r>
            <a:r>
              <a:rPr dirty="0" sz="1800" spc="-10">
                <a:latin typeface="Arial"/>
                <a:cs typeface="Arial"/>
              </a:rPr>
              <a:t>dejaros </a:t>
            </a:r>
            <a:r>
              <a:rPr dirty="0" sz="1800">
                <a:latin typeface="Arial"/>
                <a:cs typeface="Arial"/>
              </a:rPr>
              <a:t>abrazar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Dios, nos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abrirnos a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amor y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 </a:t>
            </a:r>
            <a:r>
              <a:rPr dirty="0" sz="1800" spc="-10">
                <a:latin typeface="Arial"/>
                <a:cs typeface="Arial"/>
              </a:rPr>
              <a:t>perdón; </a:t>
            </a:r>
            <a:r>
              <a:rPr dirty="0" sz="1800">
                <a:latin typeface="Arial"/>
                <a:cs typeface="Arial"/>
              </a:rPr>
              <a:t>reconocemos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somos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pequeños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limitados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que</a:t>
            </a:r>
            <a:r>
              <a:rPr dirty="0" sz="1800" spc="-10">
                <a:latin typeface="Arial"/>
                <a:cs typeface="Arial"/>
              </a:rPr>
              <a:t> necesitamos </a:t>
            </a:r>
            <a:r>
              <a:rPr dirty="0" sz="1800">
                <a:latin typeface="Arial"/>
                <a:cs typeface="Arial"/>
              </a:rPr>
              <a:t>ser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cuidados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aceptados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demás;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sabemos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solos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no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lo </a:t>
            </a:r>
            <a:r>
              <a:rPr dirty="0" sz="1800">
                <a:latin typeface="Arial"/>
                <a:cs typeface="Arial"/>
              </a:rPr>
              <a:t>podemos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todo,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autosuficiencia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nos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aleja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otros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de </a:t>
            </a:r>
            <a:r>
              <a:rPr dirty="0" sz="1800">
                <a:latin typeface="Arial"/>
                <a:cs typeface="Arial"/>
              </a:rPr>
              <a:t>Dios,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enfangándonos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espejismos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nuestro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ego.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ts val="1939"/>
              </a:lnSpc>
              <a:spcBef>
                <a:spcPts val="1964"/>
              </a:spcBef>
            </a:pPr>
            <a:r>
              <a:rPr dirty="0" sz="1800">
                <a:latin typeface="Arial"/>
                <a:cs typeface="Arial"/>
              </a:rPr>
              <a:t>Dejarnos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abrazar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Dios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conlleva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acogernos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somos,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entrar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dinámica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mirarnos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mirar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demás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misericordia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y </a:t>
            </a:r>
            <a:r>
              <a:rPr dirty="0" sz="1800">
                <a:latin typeface="Arial"/>
                <a:cs typeface="Arial"/>
              </a:rPr>
              <a:t>compasión.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Dejarnos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abrazar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para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decirle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sí,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sí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10">
                <a:latin typeface="Arial"/>
                <a:cs typeface="Arial"/>
              </a:rPr>
              <a:t> esperanza.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6472" y="906517"/>
            <a:ext cx="3244278" cy="570132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089743" y="306656"/>
            <a:ext cx="157162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6895">
              <a:lnSpc>
                <a:spcPts val="1140"/>
              </a:lnSpc>
              <a:spcBef>
                <a:spcPts val="100"/>
              </a:spcBef>
            </a:pPr>
            <a:r>
              <a:rPr dirty="0" sz="1000" spc="-10">
                <a:solidFill>
                  <a:srgbClr val="C00000"/>
                </a:solidFill>
                <a:latin typeface="Arial"/>
                <a:cs typeface="Arial"/>
              </a:rPr>
              <a:t>PRESENTACIÓN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Campaña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Navidad</a:t>
            </a:r>
            <a:r>
              <a:rPr dirty="0" sz="10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2024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36072" y="6013894"/>
            <a:ext cx="1544574" cy="37995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4349" rIns="0" bIns="0" rtlCol="0" vert="horz">
            <a:spAutoFit/>
          </a:bodyPr>
          <a:lstStyle/>
          <a:p>
            <a:pPr marL="221615">
              <a:lnSpc>
                <a:spcPts val="3190"/>
              </a:lnSpc>
              <a:spcBef>
                <a:spcPts val="100"/>
              </a:spcBef>
            </a:pPr>
            <a:r>
              <a:rPr dirty="0"/>
              <a:t>ORACIÓN</a:t>
            </a:r>
            <a:r>
              <a:rPr dirty="0" spc="-35"/>
              <a:t> </a:t>
            </a:r>
            <a:r>
              <a:rPr dirty="0" spc="-25"/>
              <a:t>II</a:t>
            </a:r>
          </a:p>
          <a:p>
            <a:pPr marL="221615">
              <a:lnSpc>
                <a:spcPts val="3190"/>
              </a:lnSpc>
            </a:pPr>
            <a:r>
              <a:rPr dirty="0"/>
              <a:t>Lectura</a:t>
            </a:r>
            <a:r>
              <a:rPr dirty="0" spc="-85"/>
              <a:t> </a:t>
            </a:r>
            <a:r>
              <a:rPr dirty="0"/>
              <a:t>del</a:t>
            </a:r>
            <a:r>
              <a:rPr dirty="0" spc="-85"/>
              <a:t> </a:t>
            </a:r>
            <a:r>
              <a:rPr dirty="0" spc="-10"/>
              <a:t>Evangelio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8769" y="1476870"/>
            <a:ext cx="3696601" cy="3116211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351940" y="1255445"/>
            <a:ext cx="10414000" cy="482409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3555365" marR="210820" indent="-228600">
              <a:lnSpc>
                <a:spcPts val="2590"/>
              </a:lnSpc>
              <a:spcBef>
                <a:spcPts val="425"/>
              </a:spcBef>
            </a:pPr>
            <a:r>
              <a:rPr dirty="0" sz="2400" b="1">
                <a:solidFill>
                  <a:srgbClr val="C00000"/>
                </a:solidFill>
                <a:latin typeface="Noto Sans"/>
                <a:cs typeface="Noto Sans"/>
              </a:rPr>
              <a:t>¿Quién</a:t>
            </a:r>
            <a:r>
              <a:rPr dirty="0" sz="2400" spc="-35" b="1">
                <a:solidFill>
                  <a:srgbClr val="C00000"/>
                </a:solidFill>
                <a:latin typeface="Noto Sans"/>
                <a:cs typeface="Noto Sans"/>
              </a:rPr>
              <a:t> </a:t>
            </a:r>
            <a:r>
              <a:rPr dirty="0" sz="2400" b="1">
                <a:solidFill>
                  <a:srgbClr val="C00000"/>
                </a:solidFill>
                <a:latin typeface="Noto Sans"/>
                <a:cs typeface="Noto Sans"/>
              </a:rPr>
              <a:t>soy</a:t>
            </a:r>
            <a:r>
              <a:rPr dirty="0" sz="2400" spc="-30" b="1">
                <a:solidFill>
                  <a:srgbClr val="C00000"/>
                </a:solidFill>
                <a:latin typeface="Noto Sans"/>
                <a:cs typeface="Noto Sans"/>
              </a:rPr>
              <a:t> </a:t>
            </a:r>
            <a:r>
              <a:rPr dirty="0" sz="2400" b="1">
                <a:solidFill>
                  <a:srgbClr val="C00000"/>
                </a:solidFill>
                <a:latin typeface="Noto Sans"/>
                <a:cs typeface="Noto Sans"/>
              </a:rPr>
              <a:t>yo</a:t>
            </a:r>
            <a:r>
              <a:rPr dirty="0" sz="2400" spc="-30" b="1">
                <a:solidFill>
                  <a:srgbClr val="C00000"/>
                </a:solidFill>
                <a:latin typeface="Noto Sans"/>
                <a:cs typeface="Noto Sans"/>
              </a:rPr>
              <a:t> </a:t>
            </a:r>
            <a:r>
              <a:rPr dirty="0" sz="2400" b="1">
                <a:solidFill>
                  <a:srgbClr val="C00000"/>
                </a:solidFill>
                <a:latin typeface="Noto Sans"/>
                <a:cs typeface="Noto Sans"/>
              </a:rPr>
              <a:t>para</a:t>
            </a:r>
            <a:r>
              <a:rPr dirty="0" sz="2400" spc="-30" b="1">
                <a:solidFill>
                  <a:srgbClr val="C00000"/>
                </a:solidFill>
                <a:latin typeface="Noto Sans"/>
                <a:cs typeface="Noto Sans"/>
              </a:rPr>
              <a:t> </a:t>
            </a:r>
            <a:r>
              <a:rPr dirty="0" sz="2400" b="1">
                <a:solidFill>
                  <a:srgbClr val="C00000"/>
                </a:solidFill>
                <a:latin typeface="Noto Sans"/>
                <a:cs typeface="Noto Sans"/>
              </a:rPr>
              <a:t>que</a:t>
            </a:r>
            <a:r>
              <a:rPr dirty="0" sz="2400" spc="-35" b="1">
                <a:solidFill>
                  <a:srgbClr val="C00000"/>
                </a:solidFill>
                <a:latin typeface="Noto Sans"/>
                <a:cs typeface="Noto Sans"/>
              </a:rPr>
              <a:t> </a:t>
            </a:r>
            <a:r>
              <a:rPr dirty="0" sz="2400" b="1">
                <a:solidFill>
                  <a:srgbClr val="C00000"/>
                </a:solidFill>
                <a:latin typeface="Noto Sans"/>
                <a:cs typeface="Noto Sans"/>
              </a:rPr>
              <a:t>me</a:t>
            </a:r>
            <a:r>
              <a:rPr dirty="0" sz="2400" spc="-30" b="1">
                <a:solidFill>
                  <a:srgbClr val="C00000"/>
                </a:solidFill>
                <a:latin typeface="Noto Sans"/>
                <a:cs typeface="Noto Sans"/>
              </a:rPr>
              <a:t> </a:t>
            </a:r>
            <a:r>
              <a:rPr dirty="0" sz="2400" b="1">
                <a:solidFill>
                  <a:srgbClr val="C00000"/>
                </a:solidFill>
                <a:latin typeface="Noto Sans"/>
                <a:cs typeface="Noto Sans"/>
              </a:rPr>
              <a:t>visite</a:t>
            </a:r>
            <a:r>
              <a:rPr dirty="0" sz="2400" spc="-30" b="1">
                <a:solidFill>
                  <a:srgbClr val="C00000"/>
                </a:solidFill>
                <a:latin typeface="Noto Sans"/>
                <a:cs typeface="Noto Sans"/>
              </a:rPr>
              <a:t> </a:t>
            </a:r>
            <a:r>
              <a:rPr dirty="0" sz="2400" b="1">
                <a:solidFill>
                  <a:srgbClr val="C00000"/>
                </a:solidFill>
                <a:latin typeface="Noto Sans"/>
                <a:cs typeface="Noto Sans"/>
              </a:rPr>
              <a:t>la</a:t>
            </a:r>
            <a:r>
              <a:rPr dirty="0" sz="2400" spc="-30" b="1">
                <a:solidFill>
                  <a:srgbClr val="C00000"/>
                </a:solidFill>
                <a:latin typeface="Noto Sans"/>
                <a:cs typeface="Noto Sans"/>
              </a:rPr>
              <a:t> </a:t>
            </a:r>
            <a:r>
              <a:rPr dirty="0" sz="2400" b="1">
                <a:solidFill>
                  <a:srgbClr val="C00000"/>
                </a:solidFill>
                <a:latin typeface="Noto Sans"/>
                <a:cs typeface="Noto Sans"/>
              </a:rPr>
              <a:t>madre</a:t>
            </a:r>
            <a:r>
              <a:rPr dirty="0" sz="2400" spc="-30" b="1">
                <a:solidFill>
                  <a:srgbClr val="C00000"/>
                </a:solidFill>
                <a:latin typeface="Noto Sans"/>
                <a:cs typeface="Noto Sans"/>
              </a:rPr>
              <a:t> </a:t>
            </a:r>
            <a:r>
              <a:rPr dirty="0" sz="2400" spc="-35" b="1">
                <a:solidFill>
                  <a:srgbClr val="C00000"/>
                </a:solidFill>
                <a:latin typeface="Noto Sans"/>
                <a:cs typeface="Noto Sans"/>
              </a:rPr>
              <a:t>de </a:t>
            </a:r>
            <a:r>
              <a:rPr dirty="0" sz="2400" b="1">
                <a:solidFill>
                  <a:srgbClr val="C00000"/>
                </a:solidFill>
                <a:latin typeface="Noto Sans"/>
                <a:cs typeface="Noto Sans"/>
              </a:rPr>
              <a:t>mi</a:t>
            </a:r>
            <a:r>
              <a:rPr dirty="0" sz="2400" spc="-50" b="1">
                <a:solidFill>
                  <a:srgbClr val="C00000"/>
                </a:solidFill>
                <a:latin typeface="Noto Sans"/>
                <a:cs typeface="Noto Sans"/>
              </a:rPr>
              <a:t> </a:t>
            </a:r>
            <a:r>
              <a:rPr dirty="0" sz="2400" b="1">
                <a:solidFill>
                  <a:srgbClr val="C00000"/>
                </a:solidFill>
                <a:latin typeface="Noto Sans"/>
                <a:cs typeface="Noto Sans"/>
              </a:rPr>
              <a:t>Señor?</a:t>
            </a:r>
            <a:r>
              <a:rPr dirty="0" sz="2400" spc="-50" b="1">
                <a:solidFill>
                  <a:srgbClr val="C00000"/>
                </a:solidFill>
                <a:latin typeface="Noto Sans"/>
                <a:cs typeface="Noto Sans"/>
              </a:rPr>
              <a:t> </a:t>
            </a:r>
            <a:r>
              <a:rPr dirty="0" sz="2400" spc="-75">
                <a:solidFill>
                  <a:srgbClr val="C00000"/>
                </a:solidFill>
                <a:latin typeface="Arial"/>
                <a:cs typeface="Arial"/>
              </a:rPr>
              <a:t>(Lc</a:t>
            </a:r>
            <a:r>
              <a:rPr dirty="0" sz="2400" spc="-8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1,</a:t>
            </a:r>
            <a:r>
              <a:rPr dirty="0" sz="2400" spc="-9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39-</a:t>
            </a:r>
            <a:r>
              <a:rPr dirty="0" sz="2400" spc="-25">
                <a:solidFill>
                  <a:srgbClr val="C00000"/>
                </a:solidFill>
                <a:latin typeface="Arial"/>
                <a:cs typeface="Arial"/>
              </a:rPr>
              <a:t>45)</a:t>
            </a:r>
            <a:endParaRPr sz="2400">
              <a:latin typeface="Arial"/>
              <a:cs typeface="Arial"/>
            </a:endParaRPr>
          </a:p>
          <a:p>
            <a:pPr marL="3555365" marR="5080" indent="-228600">
              <a:lnSpc>
                <a:spcPts val="2160"/>
              </a:lnSpc>
              <a:spcBef>
                <a:spcPts val="1019"/>
              </a:spcBef>
            </a:pPr>
            <a:r>
              <a:rPr dirty="0" sz="2000" spc="-35">
                <a:solidFill>
                  <a:srgbClr val="444444"/>
                </a:solidFill>
                <a:latin typeface="Arial"/>
                <a:cs typeface="Arial"/>
              </a:rPr>
              <a:t>En</a:t>
            </a:r>
            <a:r>
              <a:rPr dirty="0" sz="2000" spc="-4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45">
                <a:solidFill>
                  <a:srgbClr val="444444"/>
                </a:solidFill>
                <a:latin typeface="Arial"/>
                <a:cs typeface="Arial"/>
              </a:rPr>
              <a:t>aquellos</a:t>
            </a:r>
            <a:r>
              <a:rPr dirty="0" sz="2000" spc="-3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70">
                <a:solidFill>
                  <a:srgbClr val="444444"/>
                </a:solidFill>
                <a:latin typeface="Arial"/>
                <a:cs typeface="Arial"/>
              </a:rPr>
              <a:t>mismos</a:t>
            </a:r>
            <a:r>
              <a:rPr dirty="0" sz="2000" spc="-3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días,</a:t>
            </a:r>
            <a:r>
              <a:rPr dirty="0" sz="2000" spc="-4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María</a:t>
            </a:r>
            <a:r>
              <a:rPr dirty="0" sz="2000" spc="-3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se</a:t>
            </a:r>
            <a:r>
              <a:rPr dirty="0" sz="2000" spc="-3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55">
                <a:solidFill>
                  <a:srgbClr val="444444"/>
                </a:solidFill>
                <a:latin typeface="Arial"/>
                <a:cs typeface="Arial"/>
              </a:rPr>
              <a:t>levantó</a:t>
            </a:r>
            <a:r>
              <a:rPr dirty="0" sz="2000" spc="-4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y</a:t>
            </a:r>
            <a:r>
              <a:rPr dirty="0" sz="2000" spc="-3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se</a:t>
            </a:r>
            <a:r>
              <a:rPr dirty="0" sz="2000" spc="-4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65">
                <a:solidFill>
                  <a:srgbClr val="444444"/>
                </a:solidFill>
                <a:latin typeface="Arial"/>
                <a:cs typeface="Arial"/>
              </a:rPr>
              <a:t>puso</a:t>
            </a:r>
            <a:r>
              <a:rPr dirty="0" sz="2000" spc="-3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25">
                <a:solidFill>
                  <a:srgbClr val="444444"/>
                </a:solidFill>
                <a:latin typeface="Arial"/>
                <a:cs typeface="Arial"/>
              </a:rPr>
              <a:t>en </a:t>
            </a:r>
            <a:r>
              <a:rPr dirty="0" sz="2000" spc="55">
                <a:solidFill>
                  <a:srgbClr val="444444"/>
                </a:solidFill>
                <a:latin typeface="Arial"/>
                <a:cs typeface="Arial"/>
              </a:rPr>
              <a:t>camino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55">
                <a:solidFill>
                  <a:srgbClr val="444444"/>
                </a:solidFill>
                <a:latin typeface="Arial"/>
                <a:cs typeface="Arial"/>
              </a:rPr>
              <a:t>de</a:t>
            </a:r>
            <a:r>
              <a:rPr dirty="0" sz="2000" spc="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prisa</a:t>
            </a:r>
            <a:r>
              <a:rPr dirty="0" sz="2000" spc="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hacia</a:t>
            </a:r>
            <a:r>
              <a:rPr dirty="0" sz="2000" spc="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la </a:t>
            </a:r>
            <a:r>
              <a:rPr dirty="0" sz="2000" spc="65">
                <a:solidFill>
                  <a:srgbClr val="444444"/>
                </a:solidFill>
                <a:latin typeface="Arial"/>
                <a:cs typeface="Arial"/>
              </a:rPr>
              <a:t>montaña,</a:t>
            </a:r>
            <a:r>
              <a:rPr dirty="0" sz="2000" spc="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a</a:t>
            </a:r>
            <a:r>
              <a:rPr dirty="0" sz="2000" spc="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70">
                <a:solidFill>
                  <a:srgbClr val="444444"/>
                </a:solidFill>
                <a:latin typeface="Arial"/>
                <a:cs typeface="Arial"/>
              </a:rPr>
              <a:t>una</a:t>
            </a:r>
            <a:r>
              <a:rPr dirty="0" sz="2000" spc="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50">
                <a:solidFill>
                  <a:srgbClr val="444444"/>
                </a:solidFill>
                <a:latin typeface="Arial"/>
                <a:cs typeface="Arial"/>
              </a:rPr>
              <a:t>ciudad</a:t>
            </a:r>
            <a:r>
              <a:rPr dirty="0" sz="2000" spc="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55">
                <a:solidFill>
                  <a:srgbClr val="444444"/>
                </a:solidFill>
                <a:latin typeface="Arial"/>
                <a:cs typeface="Arial"/>
              </a:rPr>
              <a:t>de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44444"/>
                </a:solidFill>
                <a:latin typeface="Arial"/>
                <a:cs typeface="Arial"/>
              </a:rPr>
              <a:t>Judá; </a:t>
            </a:r>
            <a:r>
              <a:rPr dirty="0" sz="2000" spc="100">
                <a:solidFill>
                  <a:srgbClr val="444444"/>
                </a:solidFill>
                <a:latin typeface="Arial"/>
                <a:cs typeface="Arial"/>
              </a:rPr>
              <a:t>entró</a:t>
            </a:r>
            <a:r>
              <a:rPr dirty="0" sz="2000" spc="-4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50">
                <a:solidFill>
                  <a:srgbClr val="444444"/>
                </a:solidFill>
                <a:latin typeface="Arial"/>
                <a:cs typeface="Arial"/>
              </a:rPr>
              <a:t>en</a:t>
            </a:r>
            <a:r>
              <a:rPr dirty="0" sz="2000" spc="-4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444444"/>
                </a:solidFill>
                <a:latin typeface="Arial"/>
                <a:cs typeface="Arial"/>
              </a:rPr>
              <a:t>casa</a:t>
            </a:r>
            <a:r>
              <a:rPr dirty="0" sz="2000" spc="-4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55">
                <a:solidFill>
                  <a:srgbClr val="444444"/>
                </a:solidFill>
                <a:latin typeface="Arial"/>
                <a:cs typeface="Arial"/>
              </a:rPr>
              <a:t>de</a:t>
            </a:r>
            <a:r>
              <a:rPr dirty="0" sz="2000" spc="-4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44444"/>
                </a:solidFill>
                <a:latin typeface="Arial"/>
                <a:cs typeface="Arial"/>
              </a:rPr>
              <a:t>Zacarías</a:t>
            </a:r>
            <a:r>
              <a:rPr dirty="0" sz="2000" spc="-4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y</a:t>
            </a:r>
            <a:r>
              <a:rPr dirty="0" sz="2000" spc="-4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50">
                <a:solidFill>
                  <a:srgbClr val="444444"/>
                </a:solidFill>
                <a:latin typeface="Arial"/>
                <a:cs typeface="Arial"/>
              </a:rPr>
              <a:t>saludó</a:t>
            </a:r>
            <a:r>
              <a:rPr dirty="0" sz="2000" spc="-4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a</a:t>
            </a:r>
            <a:r>
              <a:rPr dirty="0" sz="2000" spc="-4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Isabel.</a:t>
            </a:r>
            <a:r>
              <a:rPr dirty="0" sz="2000" spc="-4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44444"/>
                </a:solidFill>
                <a:latin typeface="Arial"/>
                <a:cs typeface="Arial"/>
              </a:rPr>
              <a:t>Aconteció</a:t>
            </a:r>
            <a:r>
              <a:rPr dirty="0" sz="2000" spc="500">
                <a:solidFill>
                  <a:srgbClr val="444444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que,</a:t>
            </a:r>
            <a:r>
              <a:rPr dirty="0" sz="2000" spc="3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50">
                <a:solidFill>
                  <a:srgbClr val="444444"/>
                </a:solidFill>
                <a:latin typeface="Arial"/>
                <a:cs typeface="Arial"/>
              </a:rPr>
              <a:t>en</a:t>
            </a:r>
            <a:r>
              <a:rPr dirty="0" sz="2000" spc="3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65">
                <a:solidFill>
                  <a:srgbClr val="444444"/>
                </a:solidFill>
                <a:latin typeface="Arial"/>
                <a:cs typeface="Arial"/>
              </a:rPr>
              <a:t>cuanto</a:t>
            </a:r>
            <a:r>
              <a:rPr dirty="0" sz="2000" spc="3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Isabel</a:t>
            </a:r>
            <a:r>
              <a:rPr dirty="0" sz="2000" spc="3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55">
                <a:solidFill>
                  <a:srgbClr val="444444"/>
                </a:solidFill>
                <a:latin typeface="Arial"/>
                <a:cs typeface="Arial"/>
              </a:rPr>
              <a:t>oyó</a:t>
            </a:r>
            <a:r>
              <a:rPr dirty="0" sz="2000" spc="3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el</a:t>
            </a:r>
            <a:r>
              <a:rPr dirty="0" sz="2000" spc="3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50">
                <a:solidFill>
                  <a:srgbClr val="444444"/>
                </a:solidFill>
                <a:latin typeface="Arial"/>
                <a:cs typeface="Arial"/>
              </a:rPr>
              <a:t>saludo</a:t>
            </a:r>
            <a:r>
              <a:rPr dirty="0" sz="2000" spc="3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55">
                <a:solidFill>
                  <a:srgbClr val="444444"/>
                </a:solidFill>
                <a:latin typeface="Arial"/>
                <a:cs typeface="Arial"/>
              </a:rPr>
              <a:t>de</a:t>
            </a:r>
            <a:r>
              <a:rPr dirty="0" sz="2000" spc="3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María,</a:t>
            </a:r>
            <a:r>
              <a:rPr dirty="0" sz="2000" spc="3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saltó</a:t>
            </a:r>
            <a:r>
              <a:rPr dirty="0" sz="2000" spc="3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444444"/>
                </a:solidFill>
                <a:latin typeface="Arial"/>
                <a:cs typeface="Arial"/>
              </a:rPr>
              <a:t>la </a:t>
            </a:r>
            <a:r>
              <a:rPr dirty="0" sz="2000" spc="60">
                <a:solidFill>
                  <a:srgbClr val="444444"/>
                </a:solidFill>
                <a:latin typeface="Arial"/>
                <a:cs typeface="Arial"/>
              </a:rPr>
              <a:t>criatura</a:t>
            </a:r>
            <a:r>
              <a:rPr dirty="0" sz="2000" spc="2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50">
                <a:solidFill>
                  <a:srgbClr val="444444"/>
                </a:solidFill>
                <a:latin typeface="Arial"/>
                <a:cs typeface="Arial"/>
              </a:rPr>
              <a:t>en</a:t>
            </a:r>
            <a:r>
              <a:rPr dirty="0" sz="2000" spc="2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su</a:t>
            </a:r>
            <a:r>
              <a:rPr dirty="0" sz="2000" spc="2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50">
                <a:solidFill>
                  <a:srgbClr val="444444"/>
                </a:solidFill>
                <a:latin typeface="Arial"/>
                <a:cs typeface="Arial"/>
              </a:rPr>
              <a:t>vientre.</a:t>
            </a:r>
            <a:r>
              <a:rPr dirty="0" sz="2000" spc="2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-130">
                <a:solidFill>
                  <a:srgbClr val="444444"/>
                </a:solidFill>
                <a:latin typeface="Arial"/>
                <a:cs typeface="Arial"/>
              </a:rPr>
              <a:t>Se</a:t>
            </a:r>
            <a:r>
              <a:rPr dirty="0" sz="2000" spc="2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60">
                <a:solidFill>
                  <a:srgbClr val="444444"/>
                </a:solidFill>
                <a:latin typeface="Arial"/>
                <a:cs typeface="Arial"/>
              </a:rPr>
              <a:t>llenó</a:t>
            </a:r>
            <a:r>
              <a:rPr dirty="0" sz="2000" spc="2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Isabel</a:t>
            </a:r>
            <a:r>
              <a:rPr dirty="0" sz="2000" spc="2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55">
                <a:solidFill>
                  <a:srgbClr val="444444"/>
                </a:solidFill>
                <a:latin typeface="Arial"/>
                <a:cs typeface="Arial"/>
              </a:rPr>
              <a:t>de</a:t>
            </a:r>
            <a:r>
              <a:rPr dirty="0" sz="2000" spc="2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Espíritu</a:t>
            </a:r>
            <a:r>
              <a:rPr dirty="0" sz="2000" spc="2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Santo</a:t>
            </a:r>
            <a:r>
              <a:rPr dirty="0" sz="2000" spc="2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444444"/>
                </a:solidFill>
                <a:latin typeface="Arial"/>
                <a:cs typeface="Arial"/>
              </a:rPr>
              <a:t>y, </a:t>
            </a:r>
            <a:r>
              <a:rPr dirty="0" sz="2000" spc="55">
                <a:solidFill>
                  <a:srgbClr val="444444"/>
                </a:solidFill>
                <a:latin typeface="Arial"/>
                <a:cs typeface="Arial"/>
              </a:rPr>
              <a:t>levantando</a:t>
            </a:r>
            <a:r>
              <a:rPr dirty="0" sz="2000" spc="2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la</a:t>
            </a:r>
            <a:r>
              <a:rPr dirty="0" sz="2000" spc="2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voz,</a:t>
            </a:r>
            <a:r>
              <a:rPr dirty="0" sz="2000" spc="2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exclamó:</a:t>
            </a:r>
            <a:r>
              <a:rPr dirty="0" sz="2000" spc="2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«¡Bendita</a:t>
            </a:r>
            <a:r>
              <a:rPr dirty="0" sz="2000" spc="2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130">
                <a:solidFill>
                  <a:srgbClr val="444444"/>
                </a:solidFill>
                <a:latin typeface="Arial"/>
                <a:cs typeface="Arial"/>
              </a:rPr>
              <a:t>tú</a:t>
            </a:r>
            <a:r>
              <a:rPr dirty="0" sz="2000" spc="2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75">
                <a:solidFill>
                  <a:srgbClr val="444444"/>
                </a:solidFill>
                <a:latin typeface="Arial"/>
                <a:cs typeface="Arial"/>
              </a:rPr>
              <a:t>entre</a:t>
            </a:r>
            <a:r>
              <a:rPr dirty="0" sz="2000" spc="2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444444"/>
                </a:solidFill>
                <a:latin typeface="Arial"/>
                <a:cs typeface="Arial"/>
              </a:rPr>
              <a:t>las</a:t>
            </a:r>
            <a:r>
              <a:rPr dirty="0" sz="2000" spc="50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45">
                <a:solidFill>
                  <a:srgbClr val="444444"/>
                </a:solidFill>
                <a:latin typeface="Arial"/>
                <a:cs typeface="Arial"/>
              </a:rPr>
              <a:t>mujeres,</a:t>
            </a:r>
            <a:r>
              <a:rPr dirty="0" sz="2000" spc="-3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y</a:t>
            </a:r>
            <a:r>
              <a:rPr dirty="0" sz="2000" spc="-3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90">
                <a:solidFill>
                  <a:srgbClr val="444444"/>
                </a:solidFill>
                <a:latin typeface="Arial"/>
                <a:cs typeface="Arial"/>
              </a:rPr>
              <a:t>bendito</a:t>
            </a:r>
            <a:r>
              <a:rPr dirty="0" sz="2000" spc="-3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el</a:t>
            </a:r>
            <a:r>
              <a:rPr dirty="0" sz="2000" spc="-3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125">
                <a:solidFill>
                  <a:srgbClr val="444444"/>
                </a:solidFill>
                <a:latin typeface="Arial"/>
                <a:cs typeface="Arial"/>
              </a:rPr>
              <a:t>fruto</a:t>
            </a:r>
            <a:r>
              <a:rPr dirty="0" sz="2000" spc="-3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55">
                <a:solidFill>
                  <a:srgbClr val="444444"/>
                </a:solidFill>
                <a:latin typeface="Arial"/>
                <a:cs typeface="Arial"/>
              </a:rPr>
              <a:t>de</a:t>
            </a:r>
            <a:r>
              <a:rPr dirty="0" sz="2000" spc="-3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130">
                <a:solidFill>
                  <a:srgbClr val="444444"/>
                </a:solidFill>
                <a:latin typeface="Arial"/>
                <a:cs typeface="Arial"/>
              </a:rPr>
              <a:t>tu</a:t>
            </a:r>
            <a:r>
              <a:rPr dirty="0" sz="2000" spc="-3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50">
                <a:solidFill>
                  <a:srgbClr val="444444"/>
                </a:solidFill>
                <a:latin typeface="Arial"/>
                <a:cs typeface="Arial"/>
              </a:rPr>
              <a:t>vientre!</a:t>
            </a:r>
            <a:r>
              <a:rPr dirty="0" sz="2000" spc="-3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¿Quién</a:t>
            </a:r>
            <a:r>
              <a:rPr dirty="0" sz="2000" spc="-3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soy</a:t>
            </a:r>
            <a:r>
              <a:rPr dirty="0" sz="2000" spc="-3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444444"/>
                </a:solidFill>
                <a:latin typeface="Arial"/>
                <a:cs typeface="Arial"/>
              </a:rPr>
              <a:t>yo </a:t>
            </a:r>
            <a:r>
              <a:rPr dirty="0" sz="2000" spc="60">
                <a:solidFill>
                  <a:srgbClr val="444444"/>
                </a:solidFill>
                <a:latin typeface="Arial"/>
                <a:cs typeface="Arial"/>
              </a:rPr>
              <a:t>para</a:t>
            </a:r>
            <a:r>
              <a:rPr dirty="0" sz="2000" spc="-2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70">
                <a:solidFill>
                  <a:srgbClr val="444444"/>
                </a:solidFill>
                <a:latin typeface="Arial"/>
                <a:cs typeface="Arial"/>
              </a:rPr>
              <a:t>que</a:t>
            </a:r>
            <a:r>
              <a:rPr dirty="0" sz="2000" spc="-2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90">
                <a:solidFill>
                  <a:srgbClr val="444444"/>
                </a:solidFill>
                <a:latin typeface="Arial"/>
                <a:cs typeface="Arial"/>
              </a:rPr>
              <a:t>me</a:t>
            </a:r>
            <a:r>
              <a:rPr dirty="0" sz="2000" spc="-2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visite</a:t>
            </a:r>
            <a:r>
              <a:rPr dirty="0" sz="2000" spc="-2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la</a:t>
            </a:r>
            <a:r>
              <a:rPr dirty="0" sz="2000" spc="-2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80">
                <a:solidFill>
                  <a:srgbClr val="444444"/>
                </a:solidFill>
                <a:latin typeface="Arial"/>
                <a:cs typeface="Arial"/>
              </a:rPr>
              <a:t>madre</a:t>
            </a:r>
            <a:r>
              <a:rPr dirty="0" sz="2000" spc="-2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55">
                <a:solidFill>
                  <a:srgbClr val="444444"/>
                </a:solidFill>
                <a:latin typeface="Arial"/>
                <a:cs typeface="Arial"/>
              </a:rPr>
              <a:t>de</a:t>
            </a:r>
            <a:r>
              <a:rPr dirty="0" sz="2000" spc="-2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120">
                <a:solidFill>
                  <a:srgbClr val="444444"/>
                </a:solidFill>
                <a:latin typeface="Arial"/>
                <a:cs typeface="Arial"/>
              </a:rPr>
              <a:t>mi</a:t>
            </a:r>
            <a:r>
              <a:rPr dirty="0" sz="2000" spc="-2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444444"/>
                </a:solidFill>
                <a:latin typeface="Arial"/>
                <a:cs typeface="Arial"/>
              </a:rPr>
              <a:t>Señor? Pues,</a:t>
            </a:r>
            <a:r>
              <a:rPr dirty="0" sz="2000" spc="-2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50">
                <a:solidFill>
                  <a:srgbClr val="444444"/>
                </a:solidFill>
                <a:latin typeface="Arial"/>
                <a:cs typeface="Arial"/>
              </a:rPr>
              <a:t>en</a:t>
            </a:r>
            <a:r>
              <a:rPr dirty="0" sz="2000" spc="-2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55">
                <a:solidFill>
                  <a:srgbClr val="444444"/>
                </a:solidFill>
                <a:latin typeface="Arial"/>
                <a:cs typeface="Arial"/>
              </a:rPr>
              <a:t>cuanto </a:t>
            </a:r>
            <a:r>
              <a:rPr dirty="0" sz="2000" spc="130">
                <a:solidFill>
                  <a:srgbClr val="444444"/>
                </a:solidFill>
                <a:latin typeface="Arial"/>
                <a:cs typeface="Arial"/>
              </a:rPr>
              <a:t>tu</a:t>
            </a:r>
            <a:r>
              <a:rPr dirty="0" sz="2000" spc="2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50">
                <a:solidFill>
                  <a:srgbClr val="444444"/>
                </a:solidFill>
                <a:latin typeface="Arial"/>
                <a:cs typeface="Arial"/>
              </a:rPr>
              <a:t>saludo</a:t>
            </a:r>
            <a:r>
              <a:rPr dirty="0" sz="2000" spc="2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llegó</a:t>
            </a:r>
            <a:r>
              <a:rPr dirty="0" sz="2000" spc="2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a</a:t>
            </a:r>
            <a:r>
              <a:rPr dirty="0" sz="2000" spc="2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65">
                <a:solidFill>
                  <a:srgbClr val="444444"/>
                </a:solidFill>
                <a:latin typeface="Arial"/>
                <a:cs typeface="Arial"/>
              </a:rPr>
              <a:t>mis</a:t>
            </a:r>
            <a:r>
              <a:rPr dirty="0" sz="2000" spc="2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oídos,</a:t>
            </a:r>
            <a:r>
              <a:rPr dirty="0" sz="2000" spc="2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la</a:t>
            </a:r>
            <a:r>
              <a:rPr dirty="0" sz="2000" spc="2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60">
                <a:solidFill>
                  <a:srgbClr val="444444"/>
                </a:solidFill>
                <a:latin typeface="Arial"/>
                <a:cs typeface="Arial"/>
              </a:rPr>
              <a:t>criatura</a:t>
            </a:r>
            <a:r>
              <a:rPr dirty="0" sz="2000" spc="2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saltó</a:t>
            </a:r>
            <a:r>
              <a:rPr dirty="0" sz="2000" spc="2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55">
                <a:solidFill>
                  <a:srgbClr val="444444"/>
                </a:solidFill>
                <a:latin typeface="Arial"/>
                <a:cs typeface="Arial"/>
              </a:rPr>
              <a:t>de</a:t>
            </a:r>
            <a:r>
              <a:rPr dirty="0" sz="2000" spc="2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alegría</a:t>
            </a:r>
            <a:r>
              <a:rPr dirty="0" sz="2000" spc="2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25">
                <a:solidFill>
                  <a:srgbClr val="444444"/>
                </a:solidFill>
                <a:latin typeface="Arial"/>
                <a:cs typeface="Arial"/>
              </a:rPr>
              <a:t>en </a:t>
            </a:r>
            <a:r>
              <a:rPr dirty="0" sz="2000" spc="120">
                <a:solidFill>
                  <a:srgbClr val="444444"/>
                </a:solidFill>
                <a:latin typeface="Arial"/>
                <a:cs typeface="Arial"/>
              </a:rPr>
              <a:t>mi</a:t>
            </a:r>
            <a:r>
              <a:rPr dirty="0" sz="2000" spc="-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50">
                <a:solidFill>
                  <a:srgbClr val="444444"/>
                </a:solidFill>
                <a:latin typeface="Arial"/>
                <a:cs typeface="Arial"/>
              </a:rPr>
              <a:t>vientre.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50">
                <a:solidFill>
                  <a:srgbClr val="444444"/>
                </a:solidFill>
                <a:latin typeface="Arial"/>
                <a:cs typeface="Arial"/>
              </a:rPr>
              <a:t>Bienaventurada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 la </a:t>
            </a:r>
            <a:r>
              <a:rPr dirty="0" sz="2000" spc="70">
                <a:solidFill>
                  <a:srgbClr val="444444"/>
                </a:solidFill>
                <a:latin typeface="Arial"/>
                <a:cs typeface="Arial"/>
              </a:rPr>
              <a:t>que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50">
                <a:solidFill>
                  <a:srgbClr val="444444"/>
                </a:solidFill>
                <a:latin typeface="Arial"/>
                <a:cs typeface="Arial"/>
              </a:rPr>
              <a:t>ha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 creído, </a:t>
            </a:r>
            <a:r>
              <a:rPr dirty="0" sz="2000" spc="90">
                <a:solidFill>
                  <a:srgbClr val="444444"/>
                </a:solidFill>
                <a:latin typeface="Arial"/>
                <a:cs typeface="Arial"/>
              </a:rPr>
              <a:t>porque</a:t>
            </a:r>
            <a:r>
              <a:rPr dirty="0" sz="2000" spc="-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45">
                <a:solidFill>
                  <a:srgbClr val="444444"/>
                </a:solidFill>
                <a:latin typeface="Arial"/>
                <a:cs typeface="Arial"/>
              </a:rPr>
              <a:t>lo </a:t>
            </a:r>
            <a:r>
              <a:rPr dirty="0" sz="2000" spc="70">
                <a:solidFill>
                  <a:srgbClr val="444444"/>
                </a:solidFill>
                <a:latin typeface="Arial"/>
                <a:cs typeface="Arial"/>
              </a:rPr>
              <a:t>que</a:t>
            </a:r>
            <a:r>
              <a:rPr dirty="0" sz="2000" spc="-1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le</a:t>
            </a:r>
            <a:r>
              <a:rPr dirty="0" sz="2000" spc="-1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50">
                <a:solidFill>
                  <a:srgbClr val="444444"/>
                </a:solidFill>
                <a:latin typeface="Arial"/>
                <a:cs typeface="Arial"/>
              </a:rPr>
              <a:t>ha</a:t>
            </a:r>
            <a:r>
              <a:rPr dirty="0" sz="2000" spc="-1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60">
                <a:solidFill>
                  <a:srgbClr val="444444"/>
                </a:solidFill>
                <a:latin typeface="Arial"/>
                <a:cs typeface="Arial"/>
              </a:rPr>
              <a:t>dicho</a:t>
            </a:r>
            <a:r>
              <a:rPr dirty="0" sz="2000" spc="-1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el</a:t>
            </a:r>
            <a:r>
              <a:rPr dirty="0" sz="2000" spc="-1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Señor</a:t>
            </a:r>
            <a:r>
              <a:rPr dirty="0" sz="2000" spc="-1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4444"/>
                </a:solidFill>
                <a:latin typeface="Arial"/>
                <a:cs typeface="Arial"/>
              </a:rPr>
              <a:t>se</a:t>
            </a:r>
            <a:r>
              <a:rPr dirty="0" sz="2000" spc="-1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44444"/>
                </a:solidFill>
                <a:latin typeface="Arial"/>
                <a:cs typeface="Arial"/>
              </a:rPr>
              <a:t>cumplirá».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75"/>
              </a:spcBef>
            </a:pPr>
            <a:endParaRPr sz="2000">
              <a:latin typeface="Arial"/>
              <a:cs typeface="Arial"/>
            </a:endParaRPr>
          </a:p>
          <a:p>
            <a:pPr marL="12700" marR="3884295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puede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escuchar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aquí: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https://www.conferenciaepiscopal.es/evangelio/21-de-diciembre/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089743" y="306656"/>
            <a:ext cx="157162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6895">
              <a:lnSpc>
                <a:spcPts val="1140"/>
              </a:lnSpc>
              <a:spcBef>
                <a:spcPts val="100"/>
              </a:spcBef>
            </a:pPr>
            <a:r>
              <a:rPr dirty="0" sz="1000" spc="-10">
                <a:solidFill>
                  <a:srgbClr val="C00000"/>
                </a:solidFill>
                <a:latin typeface="Arial"/>
                <a:cs typeface="Arial"/>
              </a:rPr>
              <a:t>PRESENTACIÓN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Campaña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Navidad</a:t>
            </a:r>
            <a:r>
              <a:rPr dirty="0" sz="10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2024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870" y="6224104"/>
            <a:ext cx="1544574" cy="37995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5014" rIns="0" bIns="0" rtlCol="0" vert="horz">
            <a:spAutoFit/>
          </a:bodyPr>
          <a:lstStyle/>
          <a:p>
            <a:pPr marL="221615">
              <a:lnSpc>
                <a:spcPct val="100000"/>
              </a:lnSpc>
              <a:spcBef>
                <a:spcPts val="100"/>
              </a:spcBef>
            </a:pPr>
            <a:r>
              <a:rPr dirty="0"/>
              <a:t>ORACIÓN</a:t>
            </a:r>
            <a:r>
              <a:rPr dirty="0" spc="-35"/>
              <a:t> </a:t>
            </a:r>
            <a:r>
              <a:rPr dirty="0" spc="-25"/>
              <a:t>III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7705" y="870479"/>
            <a:ext cx="4363504" cy="512138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7879" y="869733"/>
            <a:ext cx="5688749" cy="5144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089743" y="306656"/>
            <a:ext cx="157162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6895">
              <a:lnSpc>
                <a:spcPts val="1140"/>
              </a:lnSpc>
              <a:spcBef>
                <a:spcPts val="100"/>
              </a:spcBef>
            </a:pPr>
            <a:r>
              <a:rPr dirty="0" sz="1000" spc="-10">
                <a:solidFill>
                  <a:srgbClr val="C00000"/>
                </a:solidFill>
                <a:latin typeface="Arial"/>
                <a:cs typeface="Arial"/>
              </a:rPr>
              <a:t>PRESENTACIÓN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Campaña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Navidad</a:t>
            </a:r>
            <a:r>
              <a:rPr dirty="0" sz="10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2024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5204" y="6186474"/>
            <a:ext cx="1544574" cy="37995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5014" rIns="0" bIns="0" rtlCol="0" vert="horz">
            <a:spAutoFit/>
          </a:bodyPr>
          <a:lstStyle/>
          <a:p>
            <a:pPr marL="221615">
              <a:lnSpc>
                <a:spcPts val="3190"/>
              </a:lnSpc>
              <a:spcBef>
                <a:spcPts val="100"/>
              </a:spcBef>
            </a:pPr>
            <a:r>
              <a:rPr dirty="0"/>
              <a:t>ORACIÓN</a:t>
            </a:r>
            <a:r>
              <a:rPr dirty="0" spc="-35"/>
              <a:t> </a:t>
            </a:r>
            <a:r>
              <a:rPr dirty="0" spc="-25"/>
              <a:t>IV</a:t>
            </a:r>
          </a:p>
          <a:p>
            <a:pPr marL="221615">
              <a:lnSpc>
                <a:spcPts val="3190"/>
              </a:lnSpc>
            </a:pPr>
            <a:r>
              <a:rPr dirty="0"/>
              <a:t>VILLANCICO</a:t>
            </a:r>
            <a:r>
              <a:rPr dirty="0" spc="-105"/>
              <a:t> </a:t>
            </a:r>
            <a:r>
              <a:rPr dirty="0"/>
              <a:t>"Navidad</a:t>
            </a:r>
            <a:r>
              <a:rPr dirty="0" spc="-100"/>
              <a:t> </a:t>
            </a:r>
            <a:r>
              <a:rPr dirty="0"/>
              <a:t>de</a:t>
            </a:r>
            <a:r>
              <a:rPr dirty="0" spc="-100"/>
              <a:t> </a:t>
            </a:r>
            <a:r>
              <a:rPr dirty="0" spc="-10"/>
              <a:t>Acogida"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8065503" y="4090289"/>
            <a:ext cx="3337560" cy="1579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Pincha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aquí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para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escucharlo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1939"/>
              </a:lnSpc>
            </a:pP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https://www.caritasmadrid.org/as</a:t>
            </a:r>
            <a:r>
              <a:rPr dirty="0" u="none" sz="18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sets/2023-</a:t>
            </a:r>
            <a:r>
              <a:rPr dirty="0" u="none" sz="18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12/Navidaddeacogida_villancico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25"/>
              </a:lnSpc>
            </a:pP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_caritasmadrid.mp3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0922" y="1201619"/>
            <a:ext cx="7401559" cy="51778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089743" y="306656"/>
            <a:ext cx="157162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6895">
              <a:lnSpc>
                <a:spcPts val="1140"/>
              </a:lnSpc>
              <a:spcBef>
                <a:spcPts val="100"/>
              </a:spcBef>
            </a:pPr>
            <a:r>
              <a:rPr dirty="0" sz="1000" spc="-10">
                <a:solidFill>
                  <a:srgbClr val="C00000"/>
                </a:solidFill>
                <a:latin typeface="Arial"/>
                <a:cs typeface="Arial"/>
              </a:rPr>
              <a:t>PRESENTACIÓN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Campaña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Navidad</a:t>
            </a:r>
            <a:r>
              <a:rPr dirty="0" sz="10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2024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5204" y="6186474"/>
            <a:ext cx="1544574" cy="37995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977284" y="1325435"/>
            <a:ext cx="545909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Situación</a:t>
            </a:r>
            <a:r>
              <a:rPr dirty="0" sz="2800" spc="-9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actual:</a:t>
            </a:r>
            <a:r>
              <a:rPr dirty="0" sz="2800" spc="-9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Un</a:t>
            </a:r>
            <a:r>
              <a:rPr dirty="0" sz="2800" spc="-9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mundo</a:t>
            </a:r>
            <a:r>
              <a:rPr dirty="0" sz="2800" spc="-9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C00000"/>
                </a:solidFill>
                <a:latin typeface="Arial"/>
                <a:cs typeface="Arial"/>
              </a:rPr>
              <a:t>herido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977982" y="2525928"/>
            <a:ext cx="21710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Conflictos</a:t>
            </a:r>
            <a:r>
              <a:rPr dirty="0" sz="1800" spc="-7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Globales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977982" y="3075105"/>
            <a:ext cx="2193925" cy="1732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Guerras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interminables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y </a:t>
            </a:r>
            <a:r>
              <a:rPr dirty="0" sz="1600">
                <a:latin typeface="Arial"/>
                <a:cs typeface="Arial"/>
              </a:rPr>
              <a:t>luchas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políticas,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por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la </a:t>
            </a:r>
            <a:r>
              <a:rPr dirty="0" sz="1600">
                <a:latin typeface="Arial"/>
                <a:cs typeface="Arial"/>
              </a:rPr>
              <a:t>polarización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y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falta</a:t>
            </a:r>
            <a:r>
              <a:rPr dirty="0" sz="1600" spc="-25">
                <a:latin typeface="Arial"/>
                <a:cs typeface="Arial"/>
              </a:rPr>
              <a:t> de </a:t>
            </a:r>
            <a:r>
              <a:rPr dirty="0" sz="1600">
                <a:latin typeface="Arial"/>
                <a:cs typeface="Arial"/>
              </a:rPr>
              <a:t>diálogo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sincero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y </a:t>
            </a:r>
            <a:r>
              <a:rPr dirty="0" sz="1600">
                <a:latin typeface="Arial"/>
                <a:cs typeface="Arial"/>
              </a:rPr>
              <a:t>profundo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desgarran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que </a:t>
            </a: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tejido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social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de </a:t>
            </a:r>
            <a:r>
              <a:rPr dirty="0" sz="1600">
                <a:latin typeface="Arial"/>
                <a:cs typeface="Arial"/>
              </a:rPr>
              <a:t>nuestro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planeta.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460909" y="2525928"/>
            <a:ext cx="19431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Luchas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olvidadas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460909" y="3075105"/>
            <a:ext cx="2621915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cada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rincón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del</a:t>
            </a:r>
            <a:r>
              <a:rPr dirty="0" sz="1600" spc="-10">
                <a:latin typeface="Arial"/>
                <a:cs typeface="Arial"/>
              </a:rPr>
              <a:t> mundo, </a:t>
            </a:r>
            <a:r>
              <a:rPr dirty="0" sz="1600">
                <a:latin typeface="Arial"/>
                <a:cs typeface="Arial"/>
              </a:rPr>
              <a:t>existen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conflictos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silenciosos </a:t>
            </a:r>
            <a:r>
              <a:rPr dirty="0" sz="1600">
                <a:latin typeface="Arial"/>
                <a:cs typeface="Arial"/>
              </a:rPr>
              <a:t>que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reclaman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nuestra atención.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320542" y="2542311"/>
            <a:ext cx="16389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Explotación </a:t>
            </a:r>
            <a:r>
              <a:rPr dirty="0" sz="1800" b="1">
                <a:latin typeface="Arial"/>
                <a:cs typeface="Arial"/>
              </a:rPr>
              <a:t>"Casa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Común"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320542" y="3365808"/>
            <a:ext cx="243014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Nuestra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"Casa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Común" </a:t>
            </a:r>
            <a:r>
              <a:rPr dirty="0" sz="1600">
                <a:latin typeface="Arial"/>
                <a:cs typeface="Arial"/>
              </a:rPr>
              <a:t>sufre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explotación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sus </a:t>
            </a:r>
            <a:r>
              <a:rPr dirty="0" sz="1600">
                <a:latin typeface="Arial"/>
                <a:cs typeface="Arial"/>
              </a:rPr>
              <a:t>recursos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naturales.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86125" y="2021446"/>
            <a:ext cx="503434" cy="512000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43565" y="2021446"/>
            <a:ext cx="486310" cy="477748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26479" y="2021446"/>
            <a:ext cx="486310" cy="477748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3" y="0"/>
            <a:ext cx="3616083" cy="6858000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C00000"/>
                </a:solidFill>
              </a:rPr>
              <a:t>FUNDAMENTACIÓN</a:t>
            </a:r>
            <a:endParaRPr sz="2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089743" y="306656"/>
            <a:ext cx="157162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6895">
              <a:lnSpc>
                <a:spcPts val="1140"/>
              </a:lnSpc>
              <a:spcBef>
                <a:spcPts val="100"/>
              </a:spcBef>
            </a:pPr>
            <a:r>
              <a:rPr dirty="0" sz="1000" spc="-10">
                <a:solidFill>
                  <a:srgbClr val="C00000"/>
                </a:solidFill>
                <a:latin typeface="Arial"/>
                <a:cs typeface="Arial"/>
              </a:rPr>
              <a:t>PRESENTACIÓN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Campaña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Navidad</a:t>
            </a:r>
            <a:r>
              <a:rPr dirty="0" sz="10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2024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2140" y="2742526"/>
            <a:ext cx="510100" cy="51009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95204" y="6186474"/>
            <a:ext cx="1544574" cy="37995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2140" y="1844039"/>
            <a:ext cx="510100" cy="51009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2140" y="3893858"/>
            <a:ext cx="510100" cy="51009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2140" y="4905489"/>
            <a:ext cx="510100" cy="510095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5002339" y="1780501"/>
            <a:ext cx="6292850" cy="40405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C0303A"/>
                </a:solidFill>
                <a:latin typeface="Arial"/>
                <a:cs typeface="Arial"/>
              </a:rPr>
              <a:t>FESTIVAL</a:t>
            </a:r>
            <a:r>
              <a:rPr dirty="0" sz="1400" spc="-40" b="1">
                <a:solidFill>
                  <a:srgbClr val="C0303A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C0303A"/>
                </a:solidFill>
                <a:latin typeface="Arial"/>
                <a:cs typeface="Arial"/>
              </a:rPr>
              <a:t>DE</a:t>
            </a:r>
            <a:r>
              <a:rPr dirty="0" sz="1400" spc="-35" b="1">
                <a:solidFill>
                  <a:srgbClr val="C0303A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C0303A"/>
                </a:solidFill>
                <a:latin typeface="Arial"/>
                <a:cs typeface="Arial"/>
              </a:rPr>
              <a:t>VILLANCICOS</a:t>
            </a:r>
            <a:r>
              <a:rPr dirty="0" sz="1400" spc="-35" b="1">
                <a:solidFill>
                  <a:srgbClr val="C0303A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C0303A"/>
                </a:solidFill>
                <a:latin typeface="Arial"/>
                <a:cs typeface="Arial"/>
              </a:rPr>
              <a:t>de</a:t>
            </a:r>
            <a:r>
              <a:rPr dirty="0" sz="1400" spc="-40" b="1">
                <a:solidFill>
                  <a:srgbClr val="C0303A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C0303A"/>
                </a:solidFill>
                <a:latin typeface="Arial"/>
                <a:cs typeface="Arial"/>
              </a:rPr>
              <a:t>Cáritas</a:t>
            </a:r>
            <a:r>
              <a:rPr dirty="0" sz="1400" spc="-35" b="1">
                <a:solidFill>
                  <a:srgbClr val="C0303A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C0303A"/>
                </a:solidFill>
                <a:latin typeface="Arial"/>
                <a:cs typeface="Arial"/>
              </a:rPr>
              <a:t>Madrid</a:t>
            </a:r>
            <a:endParaRPr sz="1400">
              <a:latin typeface="Arial"/>
              <a:cs typeface="Arial"/>
            </a:endParaRPr>
          </a:p>
          <a:p>
            <a:pPr marL="12700" marR="6985">
              <a:lnSpc>
                <a:spcPct val="100000"/>
              </a:lnSpc>
            </a:pPr>
            <a:r>
              <a:rPr dirty="0" sz="1300" b="1">
                <a:latin typeface="Arial"/>
                <a:cs typeface="Arial"/>
              </a:rPr>
              <a:t>Participa</a:t>
            </a:r>
            <a:r>
              <a:rPr dirty="0" sz="1300" spc="254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el</a:t>
            </a:r>
            <a:r>
              <a:rPr dirty="0" sz="1300" spc="254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13</a:t>
            </a:r>
            <a:r>
              <a:rPr dirty="0" sz="1300" spc="254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de</a:t>
            </a:r>
            <a:r>
              <a:rPr dirty="0" sz="1300" spc="254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diciembre</a:t>
            </a:r>
            <a:r>
              <a:rPr dirty="0" sz="1300" spc="26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a</a:t>
            </a:r>
            <a:r>
              <a:rPr dirty="0" sz="1300" spc="254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las</a:t>
            </a:r>
            <a:r>
              <a:rPr dirty="0" sz="1300" spc="254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17:30horas,</a:t>
            </a:r>
            <a:r>
              <a:rPr dirty="0" sz="1300" spc="254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para</a:t>
            </a:r>
            <a:r>
              <a:rPr dirty="0" sz="1300" spc="26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interpretar</a:t>
            </a:r>
            <a:r>
              <a:rPr dirty="0" sz="1300" spc="254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villancicos</a:t>
            </a:r>
            <a:r>
              <a:rPr dirty="0" sz="1300" spc="254" b="1">
                <a:latin typeface="Arial"/>
                <a:cs typeface="Arial"/>
              </a:rPr>
              <a:t> </a:t>
            </a:r>
            <a:r>
              <a:rPr dirty="0" sz="1300" spc="-50" b="1">
                <a:latin typeface="Arial"/>
                <a:cs typeface="Arial"/>
              </a:rPr>
              <a:t>y </a:t>
            </a:r>
            <a:r>
              <a:rPr dirty="0" sz="1300" b="1">
                <a:latin typeface="Arial"/>
                <a:cs typeface="Arial"/>
              </a:rPr>
              <a:t>mostrar</a:t>
            </a:r>
            <a:r>
              <a:rPr dirty="0" sz="1300" spc="-6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nuestros</a:t>
            </a:r>
            <a:r>
              <a:rPr dirty="0" sz="1300" spc="-6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proyectos</a:t>
            </a:r>
            <a:r>
              <a:rPr dirty="0" sz="1300" spc="-6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y</a:t>
            </a:r>
            <a:r>
              <a:rPr dirty="0" sz="1300" spc="-6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servicios.</a:t>
            </a:r>
            <a:r>
              <a:rPr dirty="0" sz="1300" spc="-6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Además,</a:t>
            </a:r>
            <a:r>
              <a:rPr dirty="0" sz="1300" spc="-6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compartiremos</a:t>
            </a:r>
            <a:r>
              <a:rPr dirty="0" sz="1300" spc="-6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talleres</a:t>
            </a:r>
            <a:r>
              <a:rPr dirty="0" sz="1300" spc="-65" b="1">
                <a:latin typeface="Arial"/>
                <a:cs typeface="Arial"/>
              </a:rPr>
              <a:t> </a:t>
            </a:r>
            <a:r>
              <a:rPr dirty="0" sz="1300" spc="-50" b="1">
                <a:latin typeface="Arial"/>
                <a:cs typeface="Arial"/>
              </a:rPr>
              <a:t>y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300" b="1">
                <a:latin typeface="Arial"/>
                <a:cs typeface="Arial"/>
              </a:rPr>
              <a:t>una</a:t>
            </a:r>
            <a:r>
              <a:rPr dirty="0" sz="1300" spc="-10" b="1">
                <a:latin typeface="Arial"/>
                <a:cs typeface="Arial"/>
              </a:rPr>
              <a:t> chocolatada.</a:t>
            </a:r>
            <a:r>
              <a:rPr dirty="0" sz="1300" b="1">
                <a:latin typeface="Arial"/>
                <a:cs typeface="Arial"/>
              </a:rPr>
              <a:t> </a:t>
            </a:r>
            <a:r>
              <a:rPr dirty="0" u="sng" sz="11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https://youtu.be/BRFNePU8XV0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C0303A"/>
                </a:solidFill>
                <a:latin typeface="Arial"/>
                <a:cs typeface="Arial"/>
              </a:rPr>
              <a:t>COMPARTE</a:t>
            </a:r>
            <a:r>
              <a:rPr dirty="0" sz="1400" spc="-25" b="1">
                <a:solidFill>
                  <a:srgbClr val="C0303A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C0303A"/>
                </a:solidFill>
                <a:latin typeface="Arial"/>
                <a:cs typeface="Arial"/>
              </a:rPr>
              <a:t>EN</a:t>
            </a:r>
            <a:r>
              <a:rPr dirty="0" sz="1400" spc="-25" b="1">
                <a:solidFill>
                  <a:srgbClr val="C0303A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C0303A"/>
                </a:solidFill>
                <a:latin typeface="Arial"/>
                <a:cs typeface="Arial"/>
              </a:rPr>
              <a:t>LAS</a:t>
            </a:r>
            <a:r>
              <a:rPr dirty="0" sz="1400" spc="-25" b="1">
                <a:solidFill>
                  <a:srgbClr val="C0303A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C0303A"/>
                </a:solidFill>
                <a:latin typeface="Arial"/>
                <a:cs typeface="Arial"/>
              </a:rPr>
              <a:t>REDES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300">
                <a:latin typeface="Arial"/>
                <a:cs typeface="Arial"/>
              </a:rPr>
              <a:t>Realizar</a:t>
            </a:r>
            <a:r>
              <a:rPr dirty="0" sz="1300" spc="114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una</a:t>
            </a:r>
            <a:r>
              <a:rPr dirty="0" sz="1300" spc="1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fotografía</a:t>
            </a:r>
            <a:r>
              <a:rPr dirty="0" sz="1300" spc="1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abrazándose</a:t>
            </a:r>
            <a:r>
              <a:rPr dirty="0" sz="1300" spc="114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</a:t>
            </a:r>
            <a:r>
              <a:rPr dirty="0" sz="1300" spc="1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en</a:t>
            </a:r>
            <a:r>
              <a:rPr dirty="0" sz="1300" spc="1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familia</a:t>
            </a:r>
            <a:r>
              <a:rPr dirty="0" sz="1300" spc="114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y</a:t>
            </a:r>
            <a:r>
              <a:rPr dirty="0" sz="1300" spc="1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colgar</a:t>
            </a:r>
            <a:r>
              <a:rPr dirty="0" sz="1300" spc="1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en</a:t>
            </a:r>
            <a:r>
              <a:rPr dirty="0" sz="1300" spc="114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redes</a:t>
            </a:r>
            <a:r>
              <a:rPr dirty="0" sz="1300" spc="1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sociales</a:t>
            </a:r>
            <a:r>
              <a:rPr dirty="0" sz="1300" spc="1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con</a:t>
            </a:r>
            <a:r>
              <a:rPr dirty="0" sz="1300" spc="12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el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300" spc="-10" b="1">
                <a:solidFill>
                  <a:srgbClr val="C0303A"/>
                </a:solidFill>
                <a:latin typeface="Arial"/>
                <a:cs typeface="Arial"/>
              </a:rPr>
              <a:t>#NavidadEsEstarCerca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95"/>
              </a:spcBef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10" b="1">
                <a:solidFill>
                  <a:srgbClr val="C0303A"/>
                </a:solidFill>
                <a:latin typeface="Arial"/>
                <a:cs typeface="Arial"/>
              </a:rPr>
              <a:t>DINÁMICAS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300">
                <a:latin typeface="Arial"/>
                <a:cs typeface="Arial"/>
              </a:rPr>
              <a:t>Para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trabajar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en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grupos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(en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las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siguientes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diapositivas)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5"/>
              </a:spcBef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C0303A"/>
                </a:solidFill>
                <a:latin typeface="Arial"/>
                <a:cs typeface="Arial"/>
              </a:rPr>
              <a:t>UN</a:t>
            </a:r>
            <a:r>
              <a:rPr dirty="0" sz="1400" spc="-35" b="1">
                <a:solidFill>
                  <a:srgbClr val="C0303A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C0303A"/>
                </a:solidFill>
                <a:latin typeface="Arial"/>
                <a:cs typeface="Arial"/>
              </a:rPr>
              <a:t>CUENTO</a:t>
            </a:r>
            <a:r>
              <a:rPr dirty="0" sz="1400" spc="-30" b="1">
                <a:solidFill>
                  <a:srgbClr val="C0303A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C0303A"/>
                </a:solidFill>
                <a:latin typeface="Arial"/>
                <a:cs typeface="Arial"/>
              </a:rPr>
              <a:t>DE</a:t>
            </a:r>
            <a:r>
              <a:rPr dirty="0" sz="1400" spc="-30" b="1">
                <a:solidFill>
                  <a:srgbClr val="C0303A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C0303A"/>
                </a:solidFill>
                <a:latin typeface="Arial"/>
                <a:cs typeface="Arial"/>
              </a:rPr>
              <a:t>NAVIDAD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300" b="1">
                <a:solidFill>
                  <a:srgbClr val="C0303A"/>
                </a:solidFill>
                <a:latin typeface="Arial"/>
                <a:cs typeface="Arial"/>
              </a:rPr>
              <a:t>Leer</a:t>
            </a:r>
            <a:r>
              <a:rPr dirty="0" sz="1300" spc="-35" b="1">
                <a:solidFill>
                  <a:srgbClr val="C0303A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C0303A"/>
                </a:solidFill>
                <a:latin typeface="Arial"/>
                <a:cs typeface="Arial"/>
              </a:rPr>
              <a:t>y</a:t>
            </a:r>
            <a:r>
              <a:rPr dirty="0" sz="1300" spc="-35" b="1">
                <a:solidFill>
                  <a:srgbClr val="C0303A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C0303A"/>
                </a:solidFill>
                <a:latin typeface="Arial"/>
                <a:cs typeface="Arial"/>
              </a:rPr>
              <a:t>compartir</a:t>
            </a:r>
            <a:r>
              <a:rPr dirty="0" sz="1300" spc="-35" b="1">
                <a:solidFill>
                  <a:srgbClr val="C0303A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C0303A"/>
                </a:solidFill>
                <a:latin typeface="Arial"/>
                <a:cs typeface="Arial"/>
              </a:rPr>
              <a:t>el</a:t>
            </a:r>
            <a:r>
              <a:rPr dirty="0" sz="1300" spc="-35" b="1">
                <a:solidFill>
                  <a:srgbClr val="C0303A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C0303A"/>
                </a:solidFill>
                <a:latin typeface="Arial"/>
                <a:cs typeface="Arial"/>
              </a:rPr>
              <a:t>cuento</a:t>
            </a:r>
            <a:r>
              <a:rPr dirty="0" sz="1300" spc="-35" b="1">
                <a:solidFill>
                  <a:srgbClr val="C0303A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C0303A"/>
                </a:solidFill>
                <a:latin typeface="Arial"/>
                <a:cs typeface="Arial"/>
              </a:rPr>
              <a:t>que</a:t>
            </a:r>
            <a:r>
              <a:rPr dirty="0" sz="1300" spc="-35" b="1">
                <a:solidFill>
                  <a:srgbClr val="C0303A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C0303A"/>
                </a:solidFill>
                <a:latin typeface="Arial"/>
                <a:cs typeface="Arial"/>
              </a:rPr>
              <a:t>proponemos</a:t>
            </a:r>
            <a:r>
              <a:rPr dirty="0" sz="1300" spc="-30" b="1">
                <a:solidFill>
                  <a:srgbClr val="C0303A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C0303A"/>
                </a:solidFill>
                <a:latin typeface="Arial"/>
                <a:cs typeface="Arial"/>
              </a:rPr>
              <a:t>de</a:t>
            </a:r>
            <a:r>
              <a:rPr dirty="0" sz="1300" spc="-35" b="1">
                <a:solidFill>
                  <a:srgbClr val="C0303A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C0303A"/>
                </a:solidFill>
                <a:latin typeface="Arial"/>
                <a:cs typeface="Arial"/>
              </a:rPr>
              <a:t>Navidad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10" b="1">
                <a:solidFill>
                  <a:srgbClr val="C0303A"/>
                </a:solidFill>
                <a:latin typeface="Arial"/>
                <a:cs typeface="Arial"/>
              </a:rPr>
              <a:t>ESCRIBE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300" b="1">
                <a:latin typeface="Arial"/>
                <a:cs typeface="Arial"/>
              </a:rPr>
              <a:t>Cuenta</a:t>
            </a:r>
            <a:r>
              <a:rPr dirty="0" sz="1300" spc="29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a</a:t>
            </a:r>
            <a:r>
              <a:rPr dirty="0" sz="1300" spc="29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través</a:t>
            </a:r>
            <a:r>
              <a:rPr dirty="0" sz="1300" spc="29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de</a:t>
            </a:r>
            <a:r>
              <a:rPr dirty="0" sz="1300" spc="29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un</a:t>
            </a:r>
            <a:r>
              <a:rPr dirty="0" sz="1300" spc="29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relato</a:t>
            </a:r>
            <a:r>
              <a:rPr dirty="0" sz="1300" spc="30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breve,</a:t>
            </a:r>
            <a:r>
              <a:rPr dirty="0" sz="1300" spc="29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carta</a:t>
            </a:r>
            <a:r>
              <a:rPr dirty="0" sz="1300" spc="29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o</a:t>
            </a:r>
            <a:r>
              <a:rPr dirty="0" sz="1300" spc="29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poema</a:t>
            </a:r>
            <a:r>
              <a:rPr dirty="0" sz="1300" spc="29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una</a:t>
            </a:r>
            <a:r>
              <a:rPr dirty="0" sz="1300" spc="29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historia</a:t>
            </a:r>
            <a:r>
              <a:rPr dirty="0" sz="1300" spc="29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que</a:t>
            </a:r>
            <a:r>
              <a:rPr dirty="0" sz="1300" spc="300" b="1">
                <a:latin typeface="Arial"/>
                <a:cs typeface="Arial"/>
              </a:rPr>
              <a:t> </a:t>
            </a:r>
            <a:r>
              <a:rPr dirty="0" sz="1300" spc="-10" b="1">
                <a:latin typeface="Arial"/>
                <a:cs typeface="Arial"/>
              </a:rPr>
              <a:t>tenga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300" b="1">
                <a:latin typeface="Arial"/>
                <a:cs typeface="Arial"/>
              </a:rPr>
              <a:t>relación</a:t>
            </a:r>
            <a:r>
              <a:rPr dirty="0" sz="1300" spc="-3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con</a:t>
            </a:r>
            <a:r>
              <a:rPr dirty="0" sz="1300" spc="-2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la</a:t>
            </a:r>
            <a:r>
              <a:rPr dirty="0" sz="1300" spc="-3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Navidad.</a:t>
            </a:r>
            <a:r>
              <a:rPr dirty="0" sz="1300" spc="-2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Lo</a:t>
            </a:r>
            <a:r>
              <a:rPr dirty="0" sz="1300" spc="-25" b="1">
                <a:latin typeface="Arial"/>
                <a:cs typeface="Arial"/>
              </a:rPr>
              <a:t> </a:t>
            </a:r>
            <a:r>
              <a:rPr dirty="0" sz="1300" spc="-10" b="1">
                <a:latin typeface="Arial"/>
                <a:cs typeface="Arial"/>
              </a:rPr>
              <a:t>publicaremos</a:t>
            </a:r>
            <a:r>
              <a:rPr dirty="0" sz="1300" spc="-3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en</a:t>
            </a:r>
            <a:r>
              <a:rPr dirty="0" sz="1300" spc="-2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la</a:t>
            </a:r>
            <a:r>
              <a:rPr dirty="0" sz="1300" spc="-3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web:</a:t>
            </a:r>
            <a:r>
              <a:rPr dirty="0" sz="1300" spc="-10" b="1">
                <a:latin typeface="Arial"/>
                <a:cs typeface="Arial"/>
              </a:rPr>
              <a:t> </a:t>
            </a:r>
            <a:r>
              <a:rPr dirty="0" u="sng" sz="13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www.caritasmadrid.org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8974" y="0"/>
            <a:ext cx="3899077" cy="6380270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4500054" y="553911"/>
            <a:ext cx="4140835" cy="604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900">
                <a:solidFill>
                  <a:srgbClr val="C0303A"/>
                </a:solidFill>
                <a:latin typeface="Arial"/>
                <a:cs typeface="Arial"/>
              </a:rPr>
              <a:t>Esta</a:t>
            </a:r>
            <a:r>
              <a:rPr dirty="0" sz="1900" spc="-75">
                <a:solidFill>
                  <a:srgbClr val="C0303A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C0303A"/>
                </a:solidFill>
                <a:latin typeface="Arial"/>
                <a:cs typeface="Arial"/>
              </a:rPr>
              <a:t>Navidad,</a:t>
            </a:r>
            <a:r>
              <a:rPr dirty="0" sz="1900" spc="-70">
                <a:solidFill>
                  <a:srgbClr val="C0303A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C0303A"/>
                </a:solidFill>
                <a:latin typeface="Arial"/>
                <a:cs typeface="Arial"/>
              </a:rPr>
              <a:t>queremos</a:t>
            </a:r>
            <a:r>
              <a:rPr dirty="0" sz="1900" spc="-70">
                <a:solidFill>
                  <a:srgbClr val="C0303A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C0303A"/>
                </a:solidFill>
                <a:latin typeface="Arial"/>
                <a:cs typeface="Arial"/>
              </a:rPr>
              <a:t>tenerte</a:t>
            </a:r>
            <a:r>
              <a:rPr dirty="0" sz="1900" spc="-70">
                <a:solidFill>
                  <a:srgbClr val="C0303A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C0303A"/>
                </a:solidFill>
                <a:latin typeface="Arial"/>
                <a:cs typeface="Arial"/>
              </a:rPr>
              <a:t>cerca </a:t>
            </a:r>
            <a:r>
              <a:rPr dirty="0" sz="1900">
                <a:latin typeface="Arial"/>
                <a:cs typeface="Arial"/>
              </a:rPr>
              <a:t>Participa</a:t>
            </a:r>
            <a:r>
              <a:rPr dirty="0" sz="1900" spc="-6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en</a:t>
            </a:r>
            <a:r>
              <a:rPr dirty="0" sz="1900" spc="-6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estas</a:t>
            </a:r>
            <a:r>
              <a:rPr dirty="0" sz="1900" spc="-5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propuestas: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58487" y="267092"/>
            <a:ext cx="245554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PROPUESTAS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089743" y="306656"/>
            <a:ext cx="157162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6895">
              <a:lnSpc>
                <a:spcPts val="1140"/>
              </a:lnSpc>
              <a:spcBef>
                <a:spcPts val="100"/>
              </a:spcBef>
            </a:pPr>
            <a:r>
              <a:rPr dirty="0" sz="1000" spc="-10">
                <a:solidFill>
                  <a:srgbClr val="C00000"/>
                </a:solidFill>
                <a:latin typeface="Arial"/>
                <a:cs typeface="Arial"/>
              </a:rPr>
              <a:t>PRESENTACIÓN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Campaña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Navidad</a:t>
            </a:r>
            <a:r>
              <a:rPr dirty="0" sz="10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2024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5204" y="6186474"/>
            <a:ext cx="1544574" cy="37995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8843" y="0"/>
            <a:ext cx="4873040" cy="372791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5928" rIns="0" bIns="0" rtlCol="0" vert="horz">
            <a:spAutoFit/>
          </a:bodyPr>
          <a:lstStyle/>
          <a:p>
            <a:pPr marL="174625">
              <a:lnSpc>
                <a:spcPct val="100000"/>
              </a:lnSpc>
              <a:spcBef>
                <a:spcPts val="100"/>
              </a:spcBef>
            </a:pPr>
            <a:r>
              <a:rPr dirty="0"/>
              <a:t>ORACIONES</a:t>
            </a:r>
            <a:r>
              <a:rPr dirty="0" spc="-15"/>
              <a:t> </a:t>
            </a:r>
            <a:r>
              <a:rPr dirty="0"/>
              <a:t>PARA</a:t>
            </a:r>
            <a:r>
              <a:rPr dirty="0" spc="-10"/>
              <a:t> </a:t>
            </a:r>
            <a:r>
              <a:rPr dirty="0"/>
              <a:t>EL</a:t>
            </a:r>
            <a:r>
              <a:rPr dirty="0" spc="-15"/>
              <a:t> </a:t>
            </a:r>
            <a:r>
              <a:rPr dirty="0" spc="-10"/>
              <a:t>ADVIENTO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02452" y="673591"/>
            <a:ext cx="4263847" cy="553532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30011" y="4263390"/>
            <a:ext cx="40354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https://www.caritasmadrid.org/adviento-</a:t>
            </a:r>
            <a:r>
              <a:rPr dirty="0" u="none" sz="18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2024-peregrinos-de-la-esperanza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573973"/>
            <a:ext cx="4350385" cy="5872480"/>
            <a:chOff x="0" y="573973"/>
            <a:chExt cx="4350385" cy="5872480"/>
          </a:xfrm>
        </p:grpSpPr>
        <p:sp>
          <p:nvSpPr>
            <p:cNvPr id="3" name="object 3" descr=""/>
            <p:cNvSpPr/>
            <p:nvPr/>
          </p:nvSpPr>
          <p:spPr>
            <a:xfrm>
              <a:off x="0" y="1016867"/>
              <a:ext cx="128270" cy="654050"/>
            </a:xfrm>
            <a:custGeom>
              <a:avLst/>
              <a:gdLst/>
              <a:ahLst/>
              <a:cxnLst/>
              <a:rect l="l" t="t" r="r" b="b"/>
              <a:pathLst>
                <a:path w="128270" h="654050">
                  <a:moveTo>
                    <a:pt x="128016" y="0"/>
                  </a:moveTo>
                  <a:lnTo>
                    <a:pt x="0" y="0"/>
                  </a:lnTo>
                  <a:lnTo>
                    <a:pt x="0" y="653897"/>
                  </a:lnTo>
                  <a:lnTo>
                    <a:pt x="128016" y="653897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723762" y="856095"/>
              <a:ext cx="2348865" cy="0"/>
            </a:xfrm>
            <a:custGeom>
              <a:avLst/>
              <a:gdLst/>
              <a:ahLst/>
              <a:cxnLst/>
              <a:rect l="l" t="t" r="r" b="b"/>
              <a:pathLst>
                <a:path w="2348865" h="0">
                  <a:moveTo>
                    <a:pt x="0" y="0"/>
                  </a:moveTo>
                  <a:lnTo>
                    <a:pt x="2348750" y="0"/>
                  </a:lnTo>
                </a:path>
              </a:pathLst>
            </a:custGeom>
            <a:ln w="19049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048" y="573973"/>
              <a:ext cx="4181297" cy="5872148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0135465" y="410658"/>
            <a:ext cx="157162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6895">
              <a:lnSpc>
                <a:spcPts val="1140"/>
              </a:lnSpc>
              <a:spcBef>
                <a:spcPts val="100"/>
              </a:spcBef>
            </a:pPr>
            <a:r>
              <a:rPr dirty="0" sz="1000" spc="-10">
                <a:solidFill>
                  <a:srgbClr val="C00000"/>
                </a:solidFill>
                <a:latin typeface="Arial"/>
                <a:cs typeface="Arial"/>
              </a:rPr>
              <a:t>PRESENTACIÓN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Campaña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Navidad</a:t>
            </a:r>
            <a:r>
              <a:rPr dirty="0" sz="10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2023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5016500" y="2584500"/>
          <a:ext cx="6821805" cy="34556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5555"/>
                <a:gridCol w="5466715"/>
              </a:tblGrid>
              <a:tr h="803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50" spc="-25" b="1">
                          <a:latin typeface="Arial"/>
                          <a:cs typeface="Arial"/>
                        </a:rPr>
                        <a:t>WEB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Actualizar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imagen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Campaña.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 diciembre.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206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850">
                          <a:latin typeface="Arial"/>
                          <a:cs typeface="Arial"/>
                        </a:rPr>
                        <a:t>Subir</a:t>
                      </a:r>
                      <a:r>
                        <a:rPr dirty="0" sz="8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materiales</a:t>
                      </a:r>
                      <a:r>
                        <a:rPr dirty="0" sz="8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latin typeface="Arial"/>
                          <a:cs typeface="Arial"/>
                        </a:rPr>
                        <a:t>Campaña.</a:t>
                      </a:r>
                      <a:r>
                        <a:rPr dirty="0" sz="8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b="1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85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5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 b="1">
                          <a:latin typeface="Arial"/>
                          <a:cs typeface="Arial"/>
                        </a:rPr>
                        <a:t>diciembre.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065">
                        <a:lnSpc>
                          <a:spcPct val="100000"/>
                        </a:lnSpc>
                      </a:pPr>
                      <a:r>
                        <a:rPr dirty="0" sz="850">
                          <a:latin typeface="Arial"/>
                          <a:cs typeface="Arial"/>
                        </a:rPr>
                        <a:t>Publicar</a:t>
                      </a:r>
                      <a:r>
                        <a:rPr dirty="0" sz="85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noticias</a:t>
                      </a:r>
                      <a:r>
                        <a:rPr dirty="0" sz="8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semanales</a:t>
                      </a:r>
                      <a:r>
                        <a:rPr dirty="0" sz="8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sobre</a:t>
                      </a:r>
                      <a:r>
                        <a:rPr dirty="0" sz="8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8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latin typeface="Arial"/>
                          <a:cs typeface="Arial"/>
                        </a:rPr>
                        <a:t>Campaña.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</a:tr>
              <a:tr h="739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50" spc="-10" b="1">
                          <a:latin typeface="Arial"/>
                          <a:cs typeface="Arial"/>
                        </a:rPr>
                        <a:t>YouTube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850">
                          <a:latin typeface="Arial"/>
                          <a:cs typeface="Arial"/>
                        </a:rPr>
                        <a:t>Actualizar</a:t>
                      </a:r>
                      <a:r>
                        <a:rPr dirty="0" sz="8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imagen.</a:t>
                      </a:r>
                      <a:r>
                        <a:rPr dirty="0" sz="850" spc="1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8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5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 b="1">
                          <a:latin typeface="Arial"/>
                          <a:cs typeface="Arial"/>
                        </a:rPr>
                        <a:t>diciembre.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1206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850">
                          <a:latin typeface="Arial"/>
                          <a:cs typeface="Arial"/>
                        </a:rPr>
                        <a:t>Compartir</a:t>
                      </a:r>
                      <a:r>
                        <a:rPr dirty="0" sz="8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Vídeo</a:t>
                      </a:r>
                      <a:r>
                        <a:rPr dirty="0" sz="8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8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latin typeface="Arial"/>
                          <a:cs typeface="Arial"/>
                        </a:rPr>
                        <a:t>Campaña,</a:t>
                      </a:r>
                      <a:r>
                        <a:rPr dirty="0" sz="8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para</a:t>
                      </a:r>
                      <a:r>
                        <a:rPr dirty="0" sz="8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compartir</a:t>
                      </a:r>
                      <a:r>
                        <a:rPr dirty="0" sz="8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8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latin typeface="Arial"/>
                          <a:cs typeface="Arial"/>
                        </a:rPr>
                        <a:t>redes.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1206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850" b="1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85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50" spc="-10" b="1">
                          <a:latin typeface="Arial"/>
                          <a:cs typeface="Arial"/>
                        </a:rPr>
                        <a:t> diciembre.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76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50" spc="-10" b="1">
                          <a:latin typeface="Arial"/>
                          <a:cs typeface="Arial"/>
                        </a:rPr>
                        <a:t>Facebook</a:t>
                      </a:r>
                      <a:r>
                        <a:rPr dirty="0" sz="850" b="1">
                          <a:latin typeface="Arial"/>
                          <a:cs typeface="Arial"/>
                        </a:rPr>
                        <a:t> y </a:t>
                      </a:r>
                      <a:r>
                        <a:rPr dirty="0" sz="850" spc="-10" b="1">
                          <a:latin typeface="Arial"/>
                          <a:cs typeface="Arial"/>
                        </a:rPr>
                        <a:t>Twitter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850">
                          <a:latin typeface="Arial"/>
                          <a:cs typeface="Arial"/>
                        </a:rPr>
                        <a:t>Actualizar</a:t>
                      </a:r>
                      <a:r>
                        <a:rPr dirty="0" sz="8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imagen</a:t>
                      </a:r>
                      <a:r>
                        <a:rPr dirty="0" sz="8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8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latin typeface="Arial"/>
                          <a:cs typeface="Arial"/>
                        </a:rPr>
                        <a:t>Campaña.</a:t>
                      </a:r>
                      <a:r>
                        <a:rPr dirty="0" sz="8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b="1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85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5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 b="1">
                          <a:latin typeface="Arial"/>
                          <a:cs typeface="Arial"/>
                        </a:rPr>
                        <a:t>diciembre.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065" marR="353060">
                        <a:lnSpc>
                          <a:spcPct val="152900"/>
                        </a:lnSpc>
                      </a:pPr>
                      <a:r>
                        <a:rPr dirty="0" sz="850">
                          <a:latin typeface="Arial"/>
                          <a:cs typeface="Arial"/>
                        </a:rPr>
                        <a:t>Compartir</a:t>
                      </a:r>
                      <a:r>
                        <a:rPr dirty="0" sz="8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noticias</a:t>
                      </a:r>
                      <a:r>
                        <a:rPr dirty="0" sz="8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semanales</a:t>
                      </a:r>
                      <a:r>
                        <a:rPr dirty="0" sz="8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sobre</a:t>
                      </a:r>
                      <a:r>
                        <a:rPr dirty="0" sz="8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8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latin typeface="Arial"/>
                          <a:cs typeface="Arial"/>
                        </a:rPr>
                        <a:t>Campaña</a:t>
                      </a:r>
                      <a:r>
                        <a:rPr dirty="0" sz="8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8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las</a:t>
                      </a:r>
                      <a:r>
                        <a:rPr dirty="0" sz="8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acciones</a:t>
                      </a:r>
                      <a:r>
                        <a:rPr dirty="0" sz="8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latin typeface="Arial"/>
                          <a:cs typeface="Arial"/>
                        </a:rPr>
                        <a:t>Navidad,</a:t>
                      </a:r>
                      <a:r>
                        <a:rPr dirty="0" sz="8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enviadas</a:t>
                      </a:r>
                      <a:r>
                        <a:rPr dirty="0" sz="8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desde</a:t>
                      </a:r>
                      <a:r>
                        <a:rPr dirty="0" sz="8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los</a:t>
                      </a:r>
                      <a:r>
                        <a:rPr dirty="0" sz="8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Centros</a:t>
                      </a:r>
                      <a:r>
                        <a:rPr dirty="0" sz="8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5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850" spc="-10">
                          <a:latin typeface="Arial"/>
                          <a:cs typeface="Arial"/>
                        </a:rPr>
                        <a:t> proyectos.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50" spc="-10" b="1">
                          <a:latin typeface="Arial"/>
                          <a:cs typeface="Arial"/>
                        </a:rPr>
                        <a:t>Instagram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850">
                          <a:latin typeface="Arial"/>
                          <a:cs typeface="Arial"/>
                        </a:rPr>
                        <a:t>Actualizar</a:t>
                      </a:r>
                      <a:r>
                        <a:rPr dirty="0" sz="8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imagen</a:t>
                      </a:r>
                      <a:r>
                        <a:rPr dirty="0" sz="8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8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latin typeface="Arial"/>
                          <a:cs typeface="Arial"/>
                        </a:rPr>
                        <a:t>Campaña.</a:t>
                      </a:r>
                      <a:r>
                        <a:rPr dirty="0" sz="8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b="1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85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5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 b="1">
                          <a:latin typeface="Arial"/>
                          <a:cs typeface="Arial"/>
                        </a:rPr>
                        <a:t>diciembre.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065">
                        <a:lnSpc>
                          <a:spcPct val="100000"/>
                        </a:lnSpc>
                      </a:pPr>
                      <a:r>
                        <a:rPr dirty="0" sz="850">
                          <a:latin typeface="Arial"/>
                          <a:cs typeface="Arial"/>
                        </a:rPr>
                        <a:t>Compartir</a:t>
                      </a:r>
                      <a:r>
                        <a:rPr dirty="0" sz="8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8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noticia</a:t>
                      </a:r>
                      <a:r>
                        <a:rPr dirty="0" sz="8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8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semana</a:t>
                      </a:r>
                      <a:r>
                        <a:rPr dirty="0" sz="8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sobre</a:t>
                      </a:r>
                      <a:r>
                        <a:rPr dirty="0" sz="8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8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latin typeface="Arial"/>
                          <a:cs typeface="Arial"/>
                        </a:rPr>
                        <a:t>Campaña.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850" spc="-10" b="1">
                          <a:latin typeface="Arial"/>
                          <a:cs typeface="Arial"/>
                        </a:rPr>
                        <a:t>WhastApp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850">
                          <a:latin typeface="Arial"/>
                          <a:cs typeface="Arial"/>
                        </a:rPr>
                        <a:t>Difundir</a:t>
                      </a:r>
                      <a:r>
                        <a:rPr dirty="0" sz="8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8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latin typeface="Arial"/>
                          <a:cs typeface="Arial"/>
                        </a:rPr>
                        <a:t>Campaña</a:t>
                      </a:r>
                      <a:r>
                        <a:rPr dirty="0" sz="8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8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el</a:t>
                      </a:r>
                      <a:r>
                        <a:rPr dirty="0" sz="8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vídeo.</a:t>
                      </a:r>
                      <a:r>
                        <a:rPr dirty="0" sz="8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b="1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85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5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 b="1">
                          <a:latin typeface="Arial"/>
                          <a:cs typeface="Arial"/>
                        </a:rPr>
                        <a:t>diciembre.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</a:tr>
              <a:tr h="285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850" spc="-10" b="1">
                          <a:latin typeface="Arial"/>
                          <a:cs typeface="Arial"/>
                        </a:rPr>
                        <a:t>Redes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200">
                          <a:latin typeface="Carlito"/>
                          <a:cs typeface="Carlito"/>
                        </a:rPr>
                        <a:t>Colgar</a:t>
                      </a:r>
                      <a:r>
                        <a:rPr dirty="0" sz="1200" spc="-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latin typeface="Carlito"/>
                          <a:cs typeface="Carlito"/>
                        </a:rPr>
                        <a:t>fotos</a:t>
                      </a:r>
                      <a:r>
                        <a:rPr dirty="0" sz="1200" spc="-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latin typeface="Carlito"/>
                          <a:cs typeface="Carlito"/>
                        </a:rPr>
                        <a:t>de</a:t>
                      </a:r>
                      <a:r>
                        <a:rPr dirty="0" sz="1200" spc="-1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latin typeface="Carlito"/>
                          <a:cs typeface="Carlito"/>
                        </a:rPr>
                        <a:t>abrazos</a:t>
                      </a:r>
                      <a:r>
                        <a:rPr dirty="0" sz="1200" spc="-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latin typeface="Carlito"/>
                          <a:cs typeface="Carlito"/>
                        </a:rPr>
                        <a:t>y/o</a:t>
                      </a:r>
                      <a:r>
                        <a:rPr dirty="0" sz="1200" spc="-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latin typeface="Carlito"/>
                          <a:cs typeface="Carlito"/>
                        </a:rPr>
                        <a:t>familia</a:t>
                      </a:r>
                      <a:r>
                        <a:rPr dirty="0" sz="1200" spc="-1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latin typeface="Carlito"/>
                          <a:cs typeface="Carlito"/>
                        </a:rPr>
                        <a:t>en</a:t>
                      </a:r>
                      <a:r>
                        <a:rPr dirty="0" sz="1200" spc="-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latin typeface="Carlito"/>
                          <a:cs typeface="Carlito"/>
                        </a:rPr>
                        <a:t>redes</a:t>
                      </a:r>
                      <a:r>
                        <a:rPr dirty="0" sz="1200" spc="-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latin typeface="Carlito"/>
                          <a:cs typeface="Carlito"/>
                        </a:rPr>
                        <a:t>con</a:t>
                      </a:r>
                      <a:r>
                        <a:rPr dirty="0" sz="1200" spc="-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latin typeface="Carlito"/>
                          <a:cs typeface="Carlito"/>
                        </a:rPr>
                        <a:t>hashtag</a:t>
                      </a:r>
                      <a:r>
                        <a:rPr dirty="0" sz="1200" spc="-1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latin typeface="Carlito"/>
                          <a:cs typeface="Carlito"/>
                        </a:rPr>
                        <a:t>de</a:t>
                      </a:r>
                      <a:r>
                        <a:rPr dirty="0" sz="1200" spc="-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latin typeface="Carlito"/>
                          <a:cs typeface="Carlito"/>
                        </a:rPr>
                        <a:t>campaña.</a:t>
                      </a:r>
                      <a:r>
                        <a:rPr dirty="0" sz="1200" spc="-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latin typeface="Carlito"/>
                          <a:cs typeface="Carlito"/>
                        </a:rPr>
                        <a:t>9 </a:t>
                      </a:r>
                      <a:r>
                        <a:rPr dirty="0" sz="1200" b="1">
                          <a:latin typeface="Carlito"/>
                          <a:cs typeface="Carlito"/>
                        </a:rPr>
                        <a:t>de</a:t>
                      </a:r>
                      <a:r>
                        <a:rPr dirty="0" sz="1200" spc="-2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10" b="1">
                          <a:latin typeface="Carlito"/>
                          <a:cs typeface="Carlito"/>
                        </a:rPr>
                        <a:t>diciembre.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8" name="object 8" descr=""/>
          <p:cNvGrpSpPr/>
          <p:nvPr/>
        </p:nvGrpSpPr>
        <p:grpSpPr>
          <a:xfrm>
            <a:off x="4744059" y="1382103"/>
            <a:ext cx="469900" cy="469900"/>
            <a:chOff x="4744059" y="1382103"/>
            <a:chExt cx="469900" cy="469900"/>
          </a:xfrm>
        </p:grpSpPr>
        <p:sp>
          <p:nvSpPr>
            <p:cNvPr id="9" name="object 9" descr=""/>
            <p:cNvSpPr/>
            <p:nvPr/>
          </p:nvSpPr>
          <p:spPr>
            <a:xfrm>
              <a:off x="4750409" y="138845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0"/>
                  </a:moveTo>
                  <a:lnTo>
                    <a:pt x="457023" y="0"/>
                  </a:lnTo>
                  <a:lnTo>
                    <a:pt x="457023" y="457022"/>
                  </a:lnTo>
                  <a:lnTo>
                    <a:pt x="0" y="457022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0409" y="1388452"/>
              <a:ext cx="457023" cy="457022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4750409" y="138845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0"/>
                  </a:moveTo>
                  <a:lnTo>
                    <a:pt x="457023" y="0"/>
                  </a:lnTo>
                  <a:lnTo>
                    <a:pt x="457023" y="457022"/>
                  </a:lnTo>
                  <a:lnTo>
                    <a:pt x="0" y="457022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5317235" y="1246938"/>
            <a:ext cx="4796790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Hastag:</a:t>
            </a:r>
            <a:r>
              <a:rPr dirty="0" sz="1400" spc="355"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2500"/>
                </a:solidFill>
                <a:latin typeface="Arial"/>
                <a:cs typeface="Arial"/>
              </a:rPr>
              <a:t>#</a:t>
            </a:r>
            <a:r>
              <a:rPr dirty="0" sz="1400" spc="-10" b="1">
                <a:solidFill>
                  <a:srgbClr val="EA4024"/>
                </a:solidFill>
                <a:latin typeface="Arial"/>
                <a:cs typeface="Arial"/>
              </a:rPr>
              <a:t>NAVIDADESESTARCERCA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723265" algn="l"/>
                <a:tab pos="1969135" algn="l"/>
                <a:tab pos="3964304" algn="l"/>
              </a:tabLst>
            </a:pPr>
            <a:r>
              <a:rPr dirty="0" sz="1400" spc="-10">
                <a:latin typeface="Arial"/>
                <a:cs typeface="Arial"/>
              </a:rPr>
              <a:t>NOTA,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10">
                <a:latin typeface="Arial"/>
                <a:cs typeface="Arial"/>
              </a:rPr>
              <a:t>publicaciones</a:t>
            </a:r>
            <a:r>
              <a:rPr dirty="0" sz="1400">
                <a:latin typeface="Arial"/>
                <a:cs typeface="Arial"/>
              </a:rPr>
              <a:t>	en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web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RRSS: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posts,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10">
                <a:latin typeface="Arial"/>
                <a:cs typeface="Arial"/>
              </a:rPr>
              <a:t>imágenes, </a:t>
            </a:r>
            <a:r>
              <a:rPr dirty="0" sz="1400">
                <a:latin typeface="Arial"/>
                <a:cs typeface="Arial"/>
              </a:rPr>
              <a:t>fotografías,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entrevistas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Compromiso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Solidario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0256365" y="1673657"/>
            <a:ext cx="7359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Arial"/>
                <a:cs typeface="Arial"/>
              </a:rPr>
              <a:t>historias,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1134716" y="1673657"/>
            <a:ext cx="5092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Arial"/>
                <a:cs typeface="Arial"/>
              </a:rPr>
              <a:t>vídeo,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576254" y="426280"/>
            <a:ext cx="425640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/>
              <a:t>Acciones</a:t>
            </a:r>
            <a:r>
              <a:rPr dirty="0" sz="2700" spc="-5"/>
              <a:t> </a:t>
            </a:r>
            <a:r>
              <a:rPr dirty="0" sz="2700"/>
              <a:t>de </a:t>
            </a:r>
            <a:r>
              <a:rPr dirty="0" sz="2700" spc="-10"/>
              <a:t>Sensibilización</a:t>
            </a:r>
            <a:endParaRPr sz="27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089743" y="306656"/>
            <a:ext cx="157162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6895">
              <a:lnSpc>
                <a:spcPts val="1140"/>
              </a:lnSpc>
              <a:spcBef>
                <a:spcPts val="100"/>
              </a:spcBef>
            </a:pPr>
            <a:r>
              <a:rPr dirty="0" sz="1000" spc="-10">
                <a:solidFill>
                  <a:srgbClr val="C00000"/>
                </a:solidFill>
                <a:latin typeface="Arial"/>
                <a:cs typeface="Arial"/>
              </a:rPr>
              <a:t>PRESENTACIÓN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Campaña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Navidad</a:t>
            </a:r>
            <a:r>
              <a:rPr dirty="0" sz="10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2024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39652" y="836860"/>
            <a:ext cx="231140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>
                <a:solidFill>
                  <a:srgbClr val="C00000"/>
                </a:solidFill>
              </a:rPr>
              <a:t>GRACIAS</a:t>
            </a:r>
            <a:endParaRPr sz="4000"/>
          </a:p>
        </p:txBody>
      </p:sp>
      <p:sp>
        <p:nvSpPr>
          <p:cNvPr id="4" name="object 4" descr=""/>
          <p:cNvSpPr txBox="1"/>
          <p:nvPr/>
        </p:nvSpPr>
        <p:spPr>
          <a:xfrm>
            <a:off x="1503006" y="1452368"/>
            <a:ext cx="91821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Vivamos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este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tiempo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Adviento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Navidad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abriendo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nuestro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corazón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y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nuestros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ojos.</a:t>
            </a:r>
            <a:endParaRPr sz="18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Porque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¡tenemos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mucho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que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ver!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5838" y="2073681"/>
            <a:ext cx="8636000" cy="44214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089743" y="306656"/>
            <a:ext cx="157162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6895">
              <a:lnSpc>
                <a:spcPts val="1140"/>
              </a:lnSpc>
              <a:spcBef>
                <a:spcPts val="100"/>
              </a:spcBef>
            </a:pPr>
            <a:r>
              <a:rPr dirty="0" sz="1000" spc="-10">
                <a:solidFill>
                  <a:srgbClr val="C00000"/>
                </a:solidFill>
                <a:latin typeface="Arial"/>
                <a:cs typeface="Arial"/>
              </a:rPr>
              <a:t>PRESENTACIÓN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Campaña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Navidad</a:t>
            </a:r>
            <a:r>
              <a:rPr dirty="0" sz="10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2024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5204" y="6186474"/>
            <a:ext cx="1544574" cy="37995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859146" y="743233"/>
            <a:ext cx="5236845" cy="2225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Por</a:t>
            </a:r>
            <a:r>
              <a:rPr dirty="0" sz="2800" spc="-4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este</a:t>
            </a:r>
            <a:r>
              <a:rPr dirty="0" sz="2800" spc="-4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C00000"/>
                </a:solidFill>
                <a:latin typeface="Arial"/>
                <a:cs typeface="Arial"/>
              </a:rPr>
              <a:t>motivo...</a:t>
            </a:r>
            <a:endParaRPr sz="2800">
              <a:latin typeface="Arial"/>
              <a:cs typeface="Arial"/>
            </a:endParaRPr>
          </a:p>
          <a:p>
            <a:pPr algn="just" marL="85090" marR="1558290">
              <a:lnSpc>
                <a:spcPts val="2160"/>
              </a:lnSpc>
              <a:spcBef>
                <a:spcPts val="3185"/>
              </a:spcBef>
            </a:pP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campaña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Navidad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2024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Cáritas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diocesana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Madrid</a:t>
            </a:r>
            <a:endParaRPr sz="2000">
              <a:latin typeface="Arial"/>
              <a:cs typeface="Arial"/>
            </a:endParaRPr>
          </a:p>
          <a:p>
            <a:pPr algn="just" marL="85090" marR="5080">
              <a:lnSpc>
                <a:spcPts val="2160"/>
              </a:lnSpc>
            </a:pPr>
            <a:r>
              <a:rPr dirty="0" sz="2000">
                <a:latin typeface="Arial"/>
                <a:cs typeface="Arial"/>
              </a:rPr>
              <a:t>nos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invita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vivir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cercanía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y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la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fraternidad</a:t>
            </a:r>
            <a:r>
              <a:rPr dirty="0" sz="2000" spc="-10">
                <a:latin typeface="Arial"/>
                <a:cs typeface="Arial"/>
              </a:rPr>
              <a:t>, </a:t>
            </a:r>
            <a:r>
              <a:rPr dirty="0" sz="2000">
                <a:latin typeface="Arial"/>
                <a:cs typeface="Arial"/>
              </a:rPr>
              <a:t>inspirada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en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el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mensaje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del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papa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Francisco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y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nuestro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arzobispo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José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Cobo.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97761"/>
            <a:ext cx="4530766" cy="625773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503" y="143864"/>
            <a:ext cx="242316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C00000"/>
                </a:solidFill>
              </a:rPr>
              <a:t>FUNDAMENTACIÓN</a:t>
            </a:r>
            <a:endParaRPr sz="2000"/>
          </a:p>
        </p:txBody>
      </p:sp>
      <p:sp>
        <p:nvSpPr>
          <p:cNvPr id="7" name="object 7" descr=""/>
          <p:cNvSpPr txBox="1"/>
          <p:nvPr/>
        </p:nvSpPr>
        <p:spPr>
          <a:xfrm>
            <a:off x="5257088" y="3732644"/>
            <a:ext cx="2824480" cy="48895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5"/>
              </a:spcBef>
            </a:pPr>
            <a:r>
              <a:rPr dirty="0" sz="1600">
                <a:latin typeface="Arial"/>
                <a:cs typeface="Arial"/>
              </a:rPr>
              <a:t>“</a:t>
            </a:r>
            <a:r>
              <a:rPr dirty="0" sz="1600" b="1">
                <a:latin typeface="Arial"/>
                <a:cs typeface="Arial"/>
              </a:rPr>
              <a:t>Por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favor,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no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nos</a:t>
            </a:r>
            <a:r>
              <a:rPr dirty="0" sz="1600" spc="-10" b="1">
                <a:latin typeface="Arial"/>
                <a:cs typeface="Arial"/>
              </a:rPr>
              <a:t> olvidemos </a:t>
            </a:r>
            <a:r>
              <a:rPr dirty="0" sz="1600" b="1">
                <a:latin typeface="Arial"/>
                <a:cs typeface="Arial"/>
              </a:rPr>
              <a:t>de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los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pobres</a:t>
            </a:r>
            <a:r>
              <a:rPr dirty="0" sz="1600" spc="-10">
                <a:latin typeface="Arial"/>
                <a:cs typeface="Arial"/>
              </a:rPr>
              <a:t>”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257088" y="4391012"/>
            <a:ext cx="2870835" cy="158623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5"/>
              </a:spcBef>
            </a:pP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papa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Francisco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nos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invita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a </a:t>
            </a:r>
            <a:r>
              <a:rPr dirty="0" sz="1600">
                <a:latin typeface="Arial"/>
                <a:cs typeface="Arial"/>
              </a:rPr>
              <a:t>vivir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un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Adviento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y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una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Navidad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las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que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comunidades </a:t>
            </a:r>
            <a:r>
              <a:rPr dirty="0" sz="1600">
                <a:latin typeface="Arial"/>
                <a:cs typeface="Arial"/>
              </a:rPr>
              <a:t>cristianas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y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familias</a:t>
            </a:r>
            <a:r>
              <a:rPr dirty="0" sz="1600" spc="-20">
                <a:latin typeface="Arial"/>
                <a:cs typeface="Arial"/>
              </a:rPr>
              <a:t> sean </a:t>
            </a:r>
            <a:r>
              <a:rPr dirty="0" sz="1600">
                <a:latin typeface="Arial"/>
                <a:cs typeface="Arial"/>
              </a:rPr>
              <a:t>verdaderos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lugares de </a:t>
            </a:r>
            <a:r>
              <a:rPr dirty="0" sz="1600" spc="-10">
                <a:latin typeface="Arial"/>
                <a:cs typeface="Arial"/>
              </a:rPr>
              <a:t>acogida, </a:t>
            </a:r>
            <a:r>
              <a:rPr dirty="0" sz="1600">
                <a:latin typeface="Arial"/>
                <a:cs typeface="Arial"/>
              </a:rPr>
              <a:t>donde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respire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esperanza, </a:t>
            </a:r>
            <a:r>
              <a:rPr dirty="0" sz="1600">
                <a:latin typeface="Arial"/>
                <a:cs typeface="Arial"/>
              </a:rPr>
              <a:t>amor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y</a:t>
            </a:r>
            <a:r>
              <a:rPr dirty="0" sz="1600" spc="-20">
                <a:latin typeface="Arial"/>
                <a:cs typeface="Arial"/>
              </a:rPr>
              <a:t> paz.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538832" y="3741204"/>
            <a:ext cx="26777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El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cardenal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José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Cobo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pide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767432" y="3960660"/>
            <a:ext cx="30524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desterrar</a:t>
            </a:r>
            <a:r>
              <a:rPr dirty="0" sz="1600" spc="35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el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«individualismo»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538832" y="4399572"/>
            <a:ext cx="36163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profundizar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misión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evangelizadora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74057" y="3730371"/>
            <a:ext cx="460625" cy="452056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84400" y="3730371"/>
            <a:ext cx="460625" cy="4520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089743" y="306656"/>
            <a:ext cx="157162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6895">
              <a:lnSpc>
                <a:spcPts val="1140"/>
              </a:lnSpc>
              <a:spcBef>
                <a:spcPts val="100"/>
              </a:spcBef>
            </a:pPr>
            <a:r>
              <a:rPr dirty="0" sz="1000" spc="-10">
                <a:solidFill>
                  <a:srgbClr val="C00000"/>
                </a:solidFill>
                <a:latin typeface="Arial"/>
                <a:cs typeface="Arial"/>
              </a:rPr>
              <a:t>PRESENTACIÓN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Campaña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Navidad</a:t>
            </a:r>
            <a:r>
              <a:rPr dirty="0" sz="10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2024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5204" y="6186474"/>
            <a:ext cx="1544574" cy="37995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01533" y="3662565"/>
            <a:ext cx="599122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Cómo</a:t>
            </a:r>
            <a:r>
              <a:rPr dirty="0" sz="2800" spc="-6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vivir</a:t>
            </a:r>
            <a:r>
              <a:rPr dirty="0" sz="2800" spc="-5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la</a:t>
            </a:r>
            <a:r>
              <a:rPr dirty="0" sz="2800" spc="-5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cercanía</a:t>
            </a:r>
            <a:r>
              <a:rPr dirty="0" sz="2800" spc="-5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dirty="0" sz="2800" spc="-5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la</a:t>
            </a:r>
            <a:r>
              <a:rPr dirty="0" sz="2800" spc="-5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C00000"/>
                </a:solidFill>
                <a:latin typeface="Arial"/>
                <a:cs typeface="Arial"/>
              </a:rPr>
              <a:t>fraternidad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45328" y="4668964"/>
            <a:ext cx="30206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Encuentro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Auténtico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45328" y="5338088"/>
            <a:ext cx="4280535" cy="79375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cercanía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nos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llama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romper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el </a:t>
            </a:r>
            <a:r>
              <a:rPr dirty="0" sz="1800">
                <a:latin typeface="Arial"/>
                <a:cs typeface="Arial"/>
              </a:rPr>
              <a:t>individualismo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abrirnos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encuentro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con </a:t>
            </a:r>
            <a:r>
              <a:rPr dirty="0" sz="1800">
                <a:latin typeface="Arial"/>
                <a:cs typeface="Arial"/>
              </a:rPr>
              <a:t>Dios,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demás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nosotros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mismos.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98503" y="143864"/>
            <a:ext cx="242316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C00000"/>
                </a:solidFill>
                <a:latin typeface="Arial"/>
                <a:cs typeface="Arial"/>
              </a:rPr>
              <a:t>FUNDAMENTACIÓN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938903" y="4668964"/>
            <a:ext cx="46126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Acoger,</a:t>
            </a:r>
            <a:r>
              <a:rPr dirty="0" sz="2400" spc="-7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acompañar</a:t>
            </a:r>
            <a:r>
              <a:rPr dirty="0" sz="2400" spc="-6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y</a:t>
            </a:r>
            <a:r>
              <a:rPr dirty="0" sz="2400" spc="-6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compartir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938903" y="5338088"/>
            <a:ext cx="5995670" cy="79375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dirty="0" sz="1800">
                <a:latin typeface="Arial"/>
                <a:cs typeface="Arial"/>
              </a:rPr>
              <a:t>Este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tiempo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invitación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construir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comunidades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que </a:t>
            </a:r>
            <a:r>
              <a:rPr dirty="0" sz="1800">
                <a:latin typeface="Arial"/>
                <a:cs typeface="Arial"/>
              </a:rPr>
              <a:t>reflejen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amor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Dios.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Estar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demás,</a:t>
            </a:r>
            <a:r>
              <a:rPr dirty="0" sz="1800" spc="-10">
                <a:latin typeface="Arial"/>
                <a:cs typeface="Arial"/>
              </a:rPr>
              <a:t> compartir </a:t>
            </a:r>
            <a:r>
              <a:rPr dirty="0" sz="1800">
                <a:latin typeface="Arial"/>
                <a:cs typeface="Arial"/>
              </a:rPr>
              <a:t>espacios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encuentro,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sentarnos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mismo</a:t>
            </a:r>
            <a:r>
              <a:rPr dirty="0" sz="1800" spc="-10">
                <a:latin typeface="Arial"/>
                <a:cs typeface="Arial"/>
              </a:rPr>
              <a:t> "sofá"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08003"/>
            <a:ext cx="12192000" cy="2720276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0892" y="4239488"/>
            <a:ext cx="381000" cy="436422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08843" y="4195330"/>
            <a:ext cx="623454" cy="6442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089743" y="306656"/>
            <a:ext cx="157162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6895">
              <a:lnSpc>
                <a:spcPts val="1140"/>
              </a:lnSpc>
              <a:spcBef>
                <a:spcPts val="100"/>
              </a:spcBef>
            </a:pPr>
            <a:r>
              <a:rPr dirty="0" sz="1000" spc="-10">
                <a:solidFill>
                  <a:srgbClr val="C00000"/>
                </a:solidFill>
                <a:latin typeface="Arial"/>
                <a:cs typeface="Arial"/>
              </a:rPr>
              <a:t>PRESENTACIÓN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Campaña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Navidad</a:t>
            </a:r>
            <a:r>
              <a:rPr dirty="0" sz="10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2024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5204" y="6186474"/>
            <a:ext cx="1544574" cy="37995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29755" y="828850"/>
            <a:ext cx="5219065" cy="2298700"/>
          </a:xfrm>
          <a:prstGeom prst="rect">
            <a:avLst/>
          </a:prstGeom>
        </p:spPr>
        <p:txBody>
          <a:bodyPr wrap="square" lIns="0" tIns="1181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Un</a:t>
            </a:r>
            <a:r>
              <a:rPr dirty="0" sz="2800" spc="-6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ejemplo</a:t>
            </a:r>
            <a:r>
              <a:rPr dirty="0" sz="2800" spc="-6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claro</a:t>
            </a:r>
            <a:r>
              <a:rPr dirty="0" sz="2800" spc="-6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en</a:t>
            </a:r>
            <a:r>
              <a:rPr dirty="0" sz="2800" spc="-6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la</a:t>
            </a:r>
            <a:r>
              <a:rPr dirty="0" sz="2800" spc="-6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C00000"/>
                </a:solidFill>
                <a:latin typeface="Arial"/>
                <a:cs typeface="Arial"/>
              </a:rPr>
              <a:t>Biblia</a:t>
            </a:r>
            <a:endParaRPr sz="2800">
              <a:latin typeface="Arial"/>
              <a:cs typeface="Arial"/>
            </a:endParaRPr>
          </a:p>
          <a:p>
            <a:pPr marL="27940">
              <a:lnSpc>
                <a:spcPct val="100000"/>
              </a:lnSpc>
              <a:spcBef>
                <a:spcPts val="710"/>
              </a:spcBef>
            </a:pPr>
            <a:r>
              <a:rPr dirty="0" sz="2400" b="1">
                <a:latin typeface="Arial"/>
                <a:cs typeface="Arial"/>
              </a:rPr>
              <a:t>Encuentro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de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María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e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Isabel</a:t>
            </a:r>
            <a:endParaRPr sz="2400">
              <a:latin typeface="Arial"/>
              <a:cs typeface="Arial"/>
            </a:endParaRPr>
          </a:p>
          <a:p>
            <a:pPr algn="just" marL="27940" marR="213360">
              <a:lnSpc>
                <a:spcPts val="1939"/>
              </a:lnSpc>
              <a:spcBef>
                <a:spcPts val="640"/>
              </a:spcBef>
            </a:pPr>
            <a:r>
              <a:rPr dirty="0" sz="1800" i="1">
                <a:latin typeface="Arial"/>
                <a:cs typeface="Arial"/>
              </a:rPr>
              <a:t>En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cuanto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Isabel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oyó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el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saludo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de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María,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saltó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spc="-25" i="1">
                <a:latin typeface="Arial"/>
                <a:cs typeface="Arial"/>
              </a:rPr>
              <a:t>la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criatura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en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su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vientre.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Se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llenó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Isabel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de</a:t>
            </a:r>
            <a:r>
              <a:rPr dirty="0" sz="1800" spc="-10" i="1">
                <a:latin typeface="Arial"/>
                <a:cs typeface="Arial"/>
              </a:rPr>
              <a:t> Espíritu </a:t>
            </a:r>
            <a:r>
              <a:rPr dirty="0" sz="1800" i="1">
                <a:latin typeface="Arial"/>
                <a:cs typeface="Arial"/>
              </a:rPr>
              <a:t>Santo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y,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levantando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la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voz,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exclamó: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"¡Bendita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spc="-25" i="1">
                <a:latin typeface="Arial"/>
                <a:cs typeface="Arial"/>
              </a:rPr>
              <a:t>tú </a:t>
            </a:r>
            <a:r>
              <a:rPr dirty="0" sz="1800" i="1">
                <a:latin typeface="Arial"/>
                <a:cs typeface="Arial"/>
              </a:rPr>
              <a:t>entre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las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mujeres,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y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bendito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el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fruto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de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tu</a:t>
            </a:r>
            <a:r>
              <a:rPr dirty="0" sz="1800" spc="-10" i="1">
                <a:latin typeface="Arial"/>
                <a:cs typeface="Arial"/>
              </a:rPr>
              <a:t> vientre</a:t>
            </a:r>
            <a:r>
              <a:rPr dirty="0" sz="1800" spc="-10">
                <a:latin typeface="Arial"/>
                <a:cs typeface="Arial"/>
              </a:rPr>
              <a:t>!</a:t>
            </a:r>
            <a:endParaRPr sz="1800">
              <a:latin typeface="Arial"/>
              <a:cs typeface="Arial"/>
            </a:endParaRPr>
          </a:p>
          <a:p>
            <a:pPr algn="just" marL="3816985">
              <a:lnSpc>
                <a:spcPts val="1714"/>
              </a:lnSpc>
            </a:pPr>
            <a:r>
              <a:rPr dirty="0" sz="1600" b="1">
                <a:solidFill>
                  <a:srgbClr val="36383C"/>
                </a:solidFill>
                <a:latin typeface="Arial"/>
                <a:cs typeface="Arial"/>
              </a:rPr>
              <a:t>Lucas</a:t>
            </a:r>
            <a:r>
              <a:rPr dirty="0" sz="1600" spc="-10" b="1">
                <a:solidFill>
                  <a:srgbClr val="36383C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383C"/>
                </a:solidFill>
                <a:latin typeface="Arial"/>
                <a:cs typeface="Arial"/>
              </a:rPr>
              <a:t>1,</a:t>
            </a:r>
            <a:r>
              <a:rPr dirty="0" sz="1600" spc="-5" b="1">
                <a:solidFill>
                  <a:srgbClr val="36383C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6383C"/>
                </a:solidFill>
                <a:latin typeface="Arial"/>
                <a:cs typeface="Arial"/>
              </a:rPr>
              <a:t>39-</a:t>
            </a:r>
            <a:r>
              <a:rPr dirty="0" sz="1600" spc="-25" b="1">
                <a:solidFill>
                  <a:srgbClr val="36383C"/>
                </a:solidFill>
                <a:latin typeface="Arial"/>
                <a:cs typeface="Arial"/>
              </a:rPr>
              <a:t>45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98503" y="143864"/>
            <a:ext cx="242316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C00000"/>
                </a:solidFill>
                <a:latin typeface="Arial"/>
                <a:cs typeface="Arial"/>
              </a:rPr>
              <a:t>FUNDAMENTACIÓN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91559" y="1106824"/>
            <a:ext cx="700852" cy="71864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3213" y="3405390"/>
            <a:ext cx="3696601" cy="3116211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8025256" y="1423415"/>
            <a:ext cx="18872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Arial"/>
                <a:cs typeface="Arial"/>
              </a:rPr>
              <a:t>Generosidad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025256" y="2092539"/>
            <a:ext cx="3479800" cy="54673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dirty="0" sz="1800">
                <a:latin typeface="Arial"/>
                <a:cs typeface="Arial"/>
              </a:rPr>
              <a:t>Muestra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alegría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acercarse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al </a:t>
            </a:r>
            <a:r>
              <a:rPr dirty="0" sz="1800">
                <a:latin typeface="Arial"/>
                <a:cs typeface="Arial"/>
              </a:rPr>
              <a:t>otro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sin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buscar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nada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cambio.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025256" y="2954235"/>
            <a:ext cx="8210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latin typeface="Arial"/>
                <a:cs typeface="Arial"/>
              </a:rPr>
              <a:t>Amor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025256" y="3623359"/>
            <a:ext cx="2413635" cy="222059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 marR="119380">
              <a:lnSpc>
                <a:spcPts val="1939"/>
              </a:lnSpc>
              <a:spcBef>
                <a:spcPts val="345"/>
              </a:spcBef>
            </a:pPr>
            <a:r>
              <a:rPr dirty="0" sz="1800">
                <a:latin typeface="Arial"/>
                <a:cs typeface="Arial"/>
              </a:rPr>
              <a:t>Dar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amor,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cuidar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y </a:t>
            </a:r>
            <a:r>
              <a:rPr dirty="0" sz="1800" spc="-10">
                <a:latin typeface="Arial"/>
                <a:cs typeface="Arial"/>
              </a:rPr>
              <a:t>acompañar.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1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10" b="1">
                <a:latin typeface="Arial"/>
                <a:cs typeface="Arial"/>
              </a:rPr>
              <a:t>Caridad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1939"/>
              </a:lnSpc>
              <a:spcBef>
                <a:spcPts val="2640"/>
              </a:spcBef>
            </a:pPr>
            <a:r>
              <a:rPr dirty="0" sz="1800">
                <a:latin typeface="Arial"/>
                <a:cs typeface="Arial"/>
              </a:rPr>
              <a:t>Es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caridad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puesta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en </a:t>
            </a:r>
            <a:r>
              <a:rPr dirty="0" sz="1800" spc="-10">
                <a:latin typeface="Arial"/>
                <a:cs typeface="Arial"/>
              </a:rPr>
              <a:t>movimiento.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6435432" y="1179511"/>
            <a:ext cx="1334770" cy="4904105"/>
            <a:chOff x="6435432" y="1179511"/>
            <a:chExt cx="1334770" cy="4904105"/>
          </a:xfrm>
        </p:grpSpPr>
        <p:sp>
          <p:nvSpPr>
            <p:cNvPr id="13" name="object 13" descr=""/>
            <p:cNvSpPr/>
            <p:nvPr/>
          </p:nvSpPr>
          <p:spPr>
            <a:xfrm>
              <a:off x="6871169" y="1193798"/>
              <a:ext cx="1905" cy="4875530"/>
            </a:xfrm>
            <a:custGeom>
              <a:avLst/>
              <a:gdLst/>
              <a:ahLst/>
              <a:cxnLst/>
              <a:rect l="l" t="t" r="r" b="b"/>
              <a:pathLst>
                <a:path w="1904" h="4875530">
                  <a:moveTo>
                    <a:pt x="0" y="0"/>
                  </a:moveTo>
                  <a:lnTo>
                    <a:pt x="1882" y="4874920"/>
                  </a:lnTo>
                </a:path>
              </a:pathLst>
            </a:custGeom>
            <a:ln w="28575">
              <a:solidFill>
                <a:srgbClr val="97979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449720" y="1656638"/>
              <a:ext cx="1306195" cy="7620"/>
            </a:xfrm>
            <a:custGeom>
              <a:avLst/>
              <a:gdLst/>
              <a:ahLst/>
              <a:cxnLst/>
              <a:rect l="l" t="t" r="r" b="b"/>
              <a:pathLst>
                <a:path w="1306195" h="7619">
                  <a:moveTo>
                    <a:pt x="1305750" y="7531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97979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449720" y="3180638"/>
              <a:ext cx="1306195" cy="7620"/>
            </a:xfrm>
            <a:custGeom>
              <a:avLst/>
              <a:gdLst/>
              <a:ahLst/>
              <a:cxnLst/>
              <a:rect l="l" t="t" r="r" b="b"/>
              <a:pathLst>
                <a:path w="1306195" h="7619">
                  <a:moveTo>
                    <a:pt x="1305750" y="7531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97979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449720" y="4902187"/>
              <a:ext cx="1306195" cy="7620"/>
            </a:xfrm>
            <a:custGeom>
              <a:avLst/>
              <a:gdLst/>
              <a:ahLst/>
              <a:cxnLst/>
              <a:rect l="l" t="t" r="r" b="b"/>
              <a:pathLst>
                <a:path w="1306195" h="7620">
                  <a:moveTo>
                    <a:pt x="1305750" y="7531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97979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7" name="object 1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32430" y="4373498"/>
            <a:ext cx="603956" cy="594550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14345" y="2804236"/>
            <a:ext cx="622771" cy="6039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089743" y="306656"/>
            <a:ext cx="157162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6895">
              <a:lnSpc>
                <a:spcPts val="1140"/>
              </a:lnSpc>
              <a:spcBef>
                <a:spcPts val="100"/>
              </a:spcBef>
            </a:pPr>
            <a:r>
              <a:rPr dirty="0" sz="1000" spc="-10">
                <a:solidFill>
                  <a:srgbClr val="C00000"/>
                </a:solidFill>
                <a:latin typeface="Arial"/>
                <a:cs typeface="Arial"/>
              </a:rPr>
              <a:t>PRESENTACIÓN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Campaña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Navidad</a:t>
            </a:r>
            <a:r>
              <a:rPr dirty="0" sz="10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2024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56253" y="6292303"/>
            <a:ext cx="1544574" cy="37995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8503" y="143864"/>
            <a:ext cx="242316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C00000"/>
                </a:solidFill>
              </a:rPr>
              <a:t>FUNDAMENTACIÓN</a:t>
            </a:r>
            <a:endParaRPr sz="2000"/>
          </a:p>
        </p:txBody>
      </p:sp>
      <p:sp>
        <p:nvSpPr>
          <p:cNvPr id="5" name="object 5" descr=""/>
          <p:cNvSpPr txBox="1"/>
          <p:nvPr/>
        </p:nvSpPr>
        <p:spPr>
          <a:xfrm>
            <a:off x="5131358" y="1202788"/>
            <a:ext cx="6442710" cy="4719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marR="42545" indent="-28321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5910" algn="l"/>
              </a:tabLst>
            </a:pPr>
            <a:r>
              <a:rPr dirty="0" sz="1800" b="1">
                <a:latin typeface="Arial"/>
                <a:cs typeface="Arial"/>
              </a:rPr>
              <a:t>Acercándonos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los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demás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y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en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especial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las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personas </a:t>
            </a:r>
            <a:r>
              <a:rPr dirty="0" sz="1800" b="1">
                <a:latin typeface="Arial"/>
                <a:cs typeface="Arial"/>
              </a:rPr>
              <a:t>que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más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nos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necesitan.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295910" marR="170815" indent="-283210">
              <a:lnSpc>
                <a:spcPct val="100000"/>
              </a:lnSpc>
              <a:buFont typeface="Arial"/>
              <a:buChar char="•"/>
              <a:tabLst>
                <a:tab pos="295910" algn="l"/>
              </a:tabLst>
            </a:pPr>
            <a:r>
              <a:rPr dirty="0" sz="1800" b="1">
                <a:latin typeface="Arial"/>
                <a:cs typeface="Arial"/>
              </a:rPr>
              <a:t>CERCA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es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llevar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el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calor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de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nuestros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hogares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25" b="1">
                <a:latin typeface="Arial"/>
                <a:cs typeface="Arial"/>
              </a:rPr>
              <a:t> sus </a:t>
            </a:r>
            <a:r>
              <a:rPr dirty="0" sz="1800" b="1">
                <a:latin typeface="Arial"/>
                <a:cs typeface="Arial"/>
              </a:rPr>
              <a:t>lugares,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para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que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sientan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que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no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están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solas,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que</a:t>
            </a:r>
            <a:r>
              <a:rPr dirty="0" sz="1800" spc="-25" b="1">
                <a:latin typeface="Arial"/>
                <a:cs typeface="Arial"/>
              </a:rPr>
              <a:t> hay </a:t>
            </a:r>
            <a:r>
              <a:rPr dirty="0" sz="1800" b="1">
                <a:latin typeface="Arial"/>
                <a:cs typeface="Arial"/>
              </a:rPr>
              <a:t>paz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y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amor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su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alrededor,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que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la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distancia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no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importa.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295910" marR="69850" indent="-283210">
              <a:lnSpc>
                <a:spcPct val="100000"/>
              </a:lnSpc>
              <a:buFont typeface="Arial"/>
              <a:buChar char="•"/>
              <a:tabLst>
                <a:tab pos="295910" algn="l"/>
              </a:tabLst>
            </a:pPr>
            <a:r>
              <a:rPr dirty="0" sz="1800" b="1">
                <a:latin typeface="Arial"/>
                <a:cs typeface="Arial"/>
              </a:rPr>
              <a:t>NAVIDAD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es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tiempo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de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compartir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y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de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reencuentros.</a:t>
            </a:r>
            <a:r>
              <a:rPr dirty="0" sz="1800" spc="-25" b="1">
                <a:latin typeface="Arial"/>
                <a:cs typeface="Arial"/>
              </a:rPr>
              <a:t> En </a:t>
            </a:r>
            <a:r>
              <a:rPr dirty="0" sz="1800" b="1">
                <a:latin typeface="Arial"/>
                <a:cs typeface="Arial"/>
              </a:rPr>
              <a:t>Navidad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recordamos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y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celebramos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el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nacimiento</a:t>
            </a:r>
            <a:r>
              <a:rPr dirty="0" sz="1800" spc="-25" b="1">
                <a:latin typeface="Arial"/>
                <a:cs typeface="Arial"/>
              </a:rPr>
              <a:t> de </a:t>
            </a:r>
            <a:r>
              <a:rPr dirty="0" sz="1800" b="1">
                <a:latin typeface="Arial"/>
                <a:cs typeface="Arial"/>
              </a:rPr>
              <a:t>Jesús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Niño,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que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vino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hacer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cercana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la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presencia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de </a:t>
            </a:r>
            <a:r>
              <a:rPr dirty="0" sz="1800" b="1">
                <a:latin typeface="Arial"/>
                <a:cs typeface="Arial"/>
              </a:rPr>
              <a:t>Dios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y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su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Amor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en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nuestras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vidas.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295910" marR="5080" indent="-283210">
              <a:lnSpc>
                <a:spcPct val="100000"/>
              </a:lnSpc>
              <a:buChar char="•"/>
              <a:tabLst>
                <a:tab pos="295910" algn="l"/>
              </a:tabLst>
            </a:pPr>
            <a:r>
              <a:rPr dirty="0" sz="1800">
                <a:latin typeface="Arial"/>
                <a:cs typeface="Arial"/>
              </a:rPr>
              <a:t>Esta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Navidad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renazcamos,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Jesús,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brazos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del </a:t>
            </a:r>
            <a:r>
              <a:rPr dirty="0" sz="1800">
                <a:latin typeface="Arial"/>
                <a:cs typeface="Arial"/>
              </a:rPr>
              <a:t>otro,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déjemonos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abrazar,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compartamos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hueco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nuestra </a:t>
            </a:r>
            <a:r>
              <a:rPr dirty="0" sz="1800">
                <a:latin typeface="Arial"/>
                <a:cs typeface="Arial"/>
              </a:rPr>
              <a:t>casa,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nuestro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corazón,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nuestro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sofá...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porque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800">
              <a:latin typeface="Arial"/>
              <a:cs typeface="Arial"/>
            </a:endParaRPr>
          </a:p>
          <a:p>
            <a:pPr algn="ctr" marL="5080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“NAVIDAD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ES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ESTAR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CERCA”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861" y="537282"/>
            <a:ext cx="4640783" cy="631860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74170" y="319262"/>
            <a:ext cx="4466170" cy="11535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089743" y="306656"/>
            <a:ext cx="157162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6895">
              <a:lnSpc>
                <a:spcPts val="1140"/>
              </a:lnSpc>
              <a:spcBef>
                <a:spcPts val="100"/>
              </a:spcBef>
            </a:pPr>
            <a:r>
              <a:rPr dirty="0" sz="1000" spc="-10">
                <a:solidFill>
                  <a:srgbClr val="C00000"/>
                </a:solidFill>
                <a:latin typeface="Arial"/>
                <a:cs typeface="Arial"/>
              </a:rPr>
              <a:t>PRESENTACIÓN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Campaña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Navidad</a:t>
            </a:r>
            <a:r>
              <a:rPr dirty="0" sz="10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2024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5204" y="6186474"/>
            <a:ext cx="1544574" cy="37995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515365" y="2957436"/>
            <a:ext cx="3583304" cy="836294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 marR="5080" indent="69215">
              <a:lnSpc>
                <a:spcPts val="3020"/>
              </a:lnSpc>
              <a:spcBef>
                <a:spcPts val="480"/>
              </a:spcBef>
            </a:pP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¿Dónde</a:t>
            </a:r>
            <a:r>
              <a:rPr dirty="0" sz="2800" spc="-8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se</a:t>
            </a:r>
            <a:r>
              <a:rPr dirty="0" sz="2800" spc="-7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C00000"/>
                </a:solidFill>
                <a:latin typeface="Arial"/>
                <a:cs typeface="Arial"/>
              </a:rPr>
              <a:t>encuentra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todo</a:t>
            </a:r>
            <a:r>
              <a:rPr dirty="0" sz="2800" spc="-5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esto</a:t>
            </a:r>
            <a:r>
              <a:rPr dirty="0" sz="2800" spc="-5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en</a:t>
            </a:r>
            <a:r>
              <a:rPr dirty="0" sz="2800" spc="-5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C00000"/>
                </a:solidFill>
                <a:latin typeface="Arial"/>
                <a:cs typeface="Arial"/>
              </a:rPr>
              <a:t>Navidad?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C00000"/>
                </a:solidFill>
              </a:rPr>
              <a:t>FUNDAMENTACIÓN</a:t>
            </a:r>
            <a:endParaRPr sz="2000"/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90105" y="0"/>
            <a:ext cx="519755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089743" y="306656"/>
            <a:ext cx="157162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6895">
              <a:lnSpc>
                <a:spcPts val="1140"/>
              </a:lnSpc>
              <a:spcBef>
                <a:spcPts val="100"/>
              </a:spcBef>
            </a:pPr>
            <a:r>
              <a:rPr dirty="0" sz="1000" spc="-10">
                <a:solidFill>
                  <a:srgbClr val="C00000"/>
                </a:solidFill>
                <a:latin typeface="Arial"/>
                <a:cs typeface="Arial"/>
              </a:rPr>
              <a:t>PRESENTACIÓN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Campaña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C00000"/>
                </a:solidFill>
                <a:latin typeface="Arial"/>
                <a:cs typeface="Arial"/>
              </a:rPr>
              <a:t>Navidad</a:t>
            </a:r>
            <a:r>
              <a:rPr dirty="0" sz="10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C00000"/>
                </a:solidFill>
                <a:latin typeface="Arial"/>
                <a:cs typeface="Arial"/>
              </a:rPr>
              <a:t>2024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5204" y="6186474"/>
            <a:ext cx="1544574" cy="37995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811267" y="761853"/>
            <a:ext cx="5930265" cy="4899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…</a:t>
            </a:r>
            <a:r>
              <a:rPr dirty="0" sz="2800" spc="-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en</a:t>
            </a:r>
            <a:r>
              <a:rPr dirty="0" sz="28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el</a:t>
            </a:r>
            <a:r>
              <a:rPr dirty="0" sz="28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C00000"/>
                </a:solidFill>
                <a:latin typeface="Arial"/>
                <a:cs typeface="Arial"/>
              </a:rPr>
              <a:t>PESEBRE</a:t>
            </a:r>
            <a:endParaRPr sz="2800">
              <a:latin typeface="Arial"/>
              <a:cs typeface="Arial"/>
            </a:endParaRPr>
          </a:p>
          <a:p>
            <a:pPr marL="758190">
              <a:lnSpc>
                <a:spcPct val="100000"/>
              </a:lnSpc>
              <a:spcBef>
                <a:spcPts val="2185"/>
              </a:spcBef>
            </a:pPr>
            <a:r>
              <a:rPr dirty="0" sz="2400" spc="-10" b="1">
                <a:latin typeface="Arial"/>
                <a:cs typeface="Arial"/>
              </a:rPr>
              <a:t>Humildad</a:t>
            </a:r>
            <a:endParaRPr sz="2400">
              <a:latin typeface="Arial"/>
              <a:cs typeface="Arial"/>
            </a:endParaRPr>
          </a:p>
          <a:p>
            <a:pPr marL="758190" marR="93980">
              <a:lnSpc>
                <a:spcPts val="1939"/>
              </a:lnSpc>
              <a:spcBef>
                <a:spcPts val="2640"/>
              </a:spcBef>
            </a:pP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pesebre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recuerda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humildad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Jesús </a:t>
            </a:r>
            <a:r>
              <a:rPr dirty="0" sz="1800">
                <a:latin typeface="Arial"/>
                <a:cs typeface="Arial"/>
              </a:rPr>
              <a:t>eligió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nacer.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1800">
              <a:latin typeface="Arial"/>
              <a:cs typeface="Arial"/>
            </a:endParaRPr>
          </a:p>
          <a:p>
            <a:pPr marL="746125">
              <a:lnSpc>
                <a:spcPct val="100000"/>
              </a:lnSpc>
            </a:pPr>
            <a:r>
              <a:rPr dirty="0" sz="2400" spc="-10" b="1">
                <a:latin typeface="Arial"/>
                <a:cs typeface="Arial"/>
              </a:rPr>
              <a:t>Iluminación</a:t>
            </a:r>
            <a:endParaRPr sz="2400">
              <a:latin typeface="Arial"/>
              <a:cs typeface="Arial"/>
            </a:endParaRPr>
          </a:p>
          <a:p>
            <a:pPr marL="746125" marR="5080">
              <a:lnSpc>
                <a:spcPts val="1939"/>
              </a:lnSpc>
              <a:spcBef>
                <a:spcPts val="2640"/>
              </a:spcBef>
            </a:pPr>
            <a:r>
              <a:rPr dirty="0" sz="1800">
                <a:latin typeface="Arial"/>
                <a:cs typeface="Arial"/>
              </a:rPr>
              <a:t>Jesús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ilumina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mundo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luz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amor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desde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la </a:t>
            </a:r>
            <a:r>
              <a:rPr dirty="0" sz="1800">
                <a:latin typeface="Arial"/>
                <a:cs typeface="Arial"/>
              </a:rPr>
              <a:t>sencillez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del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pesebre.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1800">
              <a:latin typeface="Arial"/>
              <a:cs typeface="Arial"/>
            </a:endParaRPr>
          </a:p>
          <a:p>
            <a:pPr marL="767080">
              <a:lnSpc>
                <a:spcPct val="100000"/>
              </a:lnSpc>
              <a:spcBef>
                <a:spcPts val="5"/>
              </a:spcBef>
            </a:pPr>
            <a:r>
              <a:rPr dirty="0" sz="2400" spc="-10" b="1">
                <a:latin typeface="Arial"/>
                <a:cs typeface="Arial"/>
              </a:rPr>
              <a:t>Hogar</a:t>
            </a:r>
            <a:endParaRPr sz="2400">
              <a:latin typeface="Arial"/>
              <a:cs typeface="Arial"/>
            </a:endParaRPr>
          </a:p>
          <a:p>
            <a:pPr marL="767080" marR="125095">
              <a:lnSpc>
                <a:spcPts val="1939"/>
              </a:lnSpc>
              <a:spcBef>
                <a:spcPts val="2635"/>
              </a:spcBef>
            </a:pPr>
            <a:r>
              <a:rPr dirty="0" sz="1800">
                <a:latin typeface="Arial"/>
                <a:cs typeface="Arial"/>
              </a:rPr>
              <a:t>Nuestros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espacios,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nuestras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casas...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pueden </a:t>
            </a:r>
            <a:r>
              <a:rPr dirty="0" sz="1800">
                <a:latin typeface="Arial"/>
                <a:cs typeface="Arial"/>
              </a:rPr>
              <a:t>convertirse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pesebres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vivos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acogida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10">
                <a:latin typeface="Arial"/>
                <a:cs typeface="Arial"/>
              </a:rPr>
              <a:t> amor.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98503" y="143864"/>
            <a:ext cx="242316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C00000"/>
                </a:solidFill>
                <a:latin typeface="Arial"/>
                <a:cs typeface="Arial"/>
              </a:rPr>
              <a:t>FUNDAMENTACIÓN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72419"/>
            <a:ext cx="4512673" cy="625290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45036" y="2960420"/>
            <a:ext cx="573205" cy="516343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45036" y="4450308"/>
            <a:ext cx="573205" cy="504964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4945036" y="1584274"/>
            <a:ext cx="573405" cy="539115"/>
            <a:chOff x="4945036" y="1584274"/>
            <a:chExt cx="573405" cy="539115"/>
          </a:xfrm>
        </p:grpSpPr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45036" y="1584274"/>
              <a:ext cx="573205" cy="539089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4990528" y="1618399"/>
              <a:ext cx="448309" cy="448309"/>
            </a:xfrm>
            <a:custGeom>
              <a:avLst/>
              <a:gdLst/>
              <a:ahLst/>
              <a:cxnLst/>
              <a:rect l="l" t="t" r="r" b="b"/>
              <a:pathLst>
                <a:path w="448310" h="448310">
                  <a:moveTo>
                    <a:pt x="0" y="0"/>
                  </a:moveTo>
                  <a:lnTo>
                    <a:pt x="448101" y="448106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2024-12-12T18:33:28Z</dcterms:created>
  <dcterms:modified xsi:type="dcterms:W3CDTF">2024-12-12T18:33:28Z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2024-12-12T00:00:00Z</vt:filetime>
  </property>
  <property fmtid="{D5CDD505-2E9C-101B-9397-08002B2CF9AE}" pid="3" name="Producer">
    <vt:lpwstr>3-Heights(TM) PDF Security Shell 4.8.25.2 (http://www.pdf-tools.com)</vt:lpwstr>
  </property>
</Properties>
</file>